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Canva Sans Bold Italics" charset="1" panose="020B0803030501040103"/>
      <p:regular r:id="rId32"/>
    </p:embeddedFont>
    <p:embeddedFont>
      <p:font typeface="Cormorant Garamond Bold Italics" charset="1" panose="00000800000000000000"/>
      <p:regular r:id="rId33"/>
    </p:embeddedFont>
    <p:embeddedFont>
      <p:font typeface="Open Sauce Bold" charset="1" panose="00000800000000000000"/>
      <p:regular r:id="rId34"/>
    </p:embeddedFont>
    <p:embeddedFont>
      <p:font typeface="Telegraf Medium" charset="1" panose="00000600000000000000"/>
      <p:regular r:id="rId35"/>
    </p:embeddedFont>
    <p:embeddedFont>
      <p:font typeface="Cheddar" charset="1" panose="00000000000000000000"/>
      <p:regular r:id="rId36"/>
    </p:embeddedFont>
    <p:embeddedFont>
      <p:font typeface="TT Supermolot Neue Condensed Bold" charset="1" panose="02000806030000020004"/>
      <p:regular r:id="rId37"/>
    </p:embeddedFont>
    <p:embeddedFont>
      <p:font typeface="HK Modular" charset="1" panose="00000800000000000000"/>
      <p:regular r:id="rId38"/>
    </p:embeddedFont>
    <p:embeddedFont>
      <p:font typeface="Public Sans Bold" charset="1" panose="00000000000000000000"/>
      <p:regular r:id="rId39"/>
    </p:embeddedFont>
    <p:embeddedFont>
      <p:font typeface="Public Sans" charset="1" panose="00000000000000000000"/>
      <p:regular r:id="rId40"/>
    </p:embeddedFont>
    <p:embeddedFont>
      <p:font typeface="Proxima Nova Bold" charset="1" panose="02000506030000020004"/>
      <p:regular r:id="rId41"/>
    </p:embeddedFont>
    <p:embeddedFont>
      <p:font typeface="Proxima Nova" charset="1" panose="02000506030000020004"/>
      <p:regular r:id="rId42"/>
    </p:embeddedFont>
    <p:embeddedFont>
      <p:font typeface="Codec Pro Bold" charset="1" panose="00000600000000000000"/>
      <p:regular r:id="rId43"/>
    </p:embeddedFont>
    <p:embeddedFont>
      <p:font typeface="Codec Pro" charset="1" panose="00000500000000000000"/>
      <p:regular r:id="rId44"/>
    </p:embeddedFont>
    <p:embeddedFont>
      <p:font typeface="Arimo Bold" charset="1" panose="020B07040202020202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13" Target="../media/image61.png" Type="http://schemas.openxmlformats.org/officeDocument/2006/relationships/image"/><Relationship Id="rId14" Target="../media/image62.svg" Type="http://schemas.openxmlformats.org/officeDocument/2006/relationships/image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1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7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Relationship Id="rId3" Target="../media/VAGnaIAFcbY.mp4" Type="http://schemas.openxmlformats.org/officeDocument/2006/relationships/video"/><Relationship Id="rId4" Target="../media/VAGnaIAFcbY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81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2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2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83.png" Type="http://schemas.openxmlformats.org/officeDocument/2006/relationships/image"/><Relationship Id="rId8" Target="../media/image8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svg" Type="http://schemas.openxmlformats.org/officeDocument/2006/relationships/image"/><Relationship Id="rId4" Target="../media/image8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0427" y="357014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198" y="8002269"/>
            <a:ext cx="18624500" cy="255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 i="true" b="true">
                <a:solidFill>
                  <a:srgbClr val="3F283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Spring 2025 – American University of Beirut</a:t>
            </a:r>
          </a:p>
          <a:p>
            <a:pPr algn="l">
              <a:lnSpc>
                <a:spcPts val="2900"/>
              </a:lnSpc>
            </a:pPr>
          </a:p>
          <a:p>
            <a:pPr algn="l">
              <a:lnSpc>
                <a:spcPts val="2900"/>
              </a:lnSpc>
            </a:pPr>
            <a:r>
              <a:rPr lang="en-US" sz="2900" i="true" b="true">
                <a:solidFill>
                  <a:srgbClr val="3F283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Course: CMPS396AH— Instructor: Amer Mouawad</a:t>
            </a:r>
          </a:p>
          <a:p>
            <a:pPr algn="l">
              <a:lnSpc>
                <a:spcPts val="2900"/>
              </a:lnSpc>
            </a:pPr>
          </a:p>
          <a:p>
            <a:pPr algn="l">
              <a:lnSpc>
                <a:spcPts val="2900"/>
              </a:lnSpc>
            </a:pPr>
            <a:r>
              <a:rPr lang="en-US" sz="2900" i="true" b="true">
                <a:solidFill>
                  <a:srgbClr val="3F283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Aline Hassan  | Zeinab Saad  |  Hadi Tfaily</a:t>
            </a:r>
          </a:p>
          <a:p>
            <a:pPr algn="l">
              <a:lnSpc>
                <a:spcPts val="2900"/>
              </a:lnSpc>
            </a:pPr>
          </a:p>
          <a:p>
            <a:pPr algn="l" marL="0" indent="0" lvl="0">
              <a:lnSpc>
                <a:spcPts val="29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67198" y="2446605"/>
            <a:ext cx="15861325" cy="284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7408" i="true" b="true">
                <a:solidFill>
                  <a:srgbClr val="3F283E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Large Language Models as Cryptanalysts: </a:t>
            </a:r>
          </a:p>
          <a:p>
            <a:pPr algn="l" marL="0" indent="0" lvl="0">
              <a:lnSpc>
                <a:spcPts val="7408"/>
              </a:lnSpc>
            </a:pPr>
            <a:r>
              <a:rPr lang="en-US" b="true" sz="7408" i="true">
                <a:solidFill>
                  <a:srgbClr val="3F283E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Assessing </a:t>
            </a:r>
            <a:r>
              <a:rPr lang="en-US" b="true" sz="7408" i="true">
                <a:solidFill>
                  <a:srgbClr val="3F283E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Decryption Capabilities Across Classical Ciphers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40372" y="9490005"/>
            <a:ext cx="201017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3F283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7198" y="1769649"/>
            <a:ext cx="3455818" cy="534081"/>
          </a:xfrm>
          <a:custGeom>
            <a:avLst/>
            <a:gdLst/>
            <a:ahLst/>
            <a:cxnLst/>
            <a:rect r="r" b="b" t="t" l="l"/>
            <a:pathLst>
              <a:path h="534081" w="3455818">
                <a:moveTo>
                  <a:pt x="0" y="0"/>
                </a:moveTo>
                <a:lnTo>
                  <a:pt x="3455817" y="0"/>
                </a:lnTo>
                <a:lnTo>
                  <a:pt x="3455817" y="534081"/>
                </a:lnTo>
                <a:lnTo>
                  <a:pt x="0" y="53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67198" y="5853914"/>
            <a:ext cx="10025993" cy="692705"/>
          </a:xfrm>
          <a:custGeom>
            <a:avLst/>
            <a:gdLst/>
            <a:ahLst/>
            <a:cxnLst/>
            <a:rect r="r" b="b" t="t" l="l"/>
            <a:pathLst>
              <a:path h="692705" w="10025993">
                <a:moveTo>
                  <a:pt x="10025993" y="0"/>
                </a:moveTo>
                <a:lnTo>
                  <a:pt x="0" y="0"/>
                </a:lnTo>
                <a:lnTo>
                  <a:pt x="0" y="692705"/>
                </a:lnTo>
                <a:lnTo>
                  <a:pt x="10025993" y="692705"/>
                </a:lnTo>
                <a:lnTo>
                  <a:pt x="100259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42561" y="239977"/>
            <a:ext cx="1037252" cy="782717"/>
            <a:chOff x="0" y="0"/>
            <a:chExt cx="515455" cy="388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455" cy="388966"/>
            </a:xfrm>
            <a:custGeom>
              <a:avLst/>
              <a:gdLst/>
              <a:ahLst/>
              <a:cxnLst/>
              <a:rect r="r" b="b" t="t" l="l"/>
              <a:pathLst>
                <a:path h="388966" w="515455">
                  <a:moveTo>
                    <a:pt x="257727" y="0"/>
                  </a:moveTo>
                  <a:lnTo>
                    <a:pt x="515455" y="388966"/>
                  </a:lnTo>
                  <a:lnTo>
                    <a:pt x="0" y="388966"/>
                  </a:lnTo>
                  <a:lnTo>
                    <a:pt x="257727" y="0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540" y="152016"/>
              <a:ext cx="354375" cy="209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24310" y="197309"/>
            <a:ext cx="231596" cy="984295"/>
          </a:xfrm>
          <a:custGeom>
            <a:avLst/>
            <a:gdLst/>
            <a:ahLst/>
            <a:cxnLst/>
            <a:rect r="r" b="b" t="t" l="l"/>
            <a:pathLst>
              <a:path h="984295" w="231596">
                <a:moveTo>
                  <a:pt x="0" y="0"/>
                </a:moveTo>
                <a:lnTo>
                  <a:pt x="231596" y="0"/>
                </a:lnTo>
                <a:lnTo>
                  <a:pt x="231596" y="984295"/>
                </a:lnTo>
                <a:lnTo>
                  <a:pt x="0" y="984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-4670753" b="-5604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7024310" y="1181604"/>
            <a:ext cx="231596" cy="882962"/>
          </a:xfrm>
          <a:custGeom>
            <a:avLst/>
            <a:gdLst/>
            <a:ahLst/>
            <a:cxnLst/>
            <a:rect r="r" b="b" t="t" l="l"/>
            <a:pathLst>
              <a:path h="882962" w="231596">
                <a:moveTo>
                  <a:pt x="0" y="882962"/>
                </a:moveTo>
                <a:lnTo>
                  <a:pt x="231596" y="882962"/>
                </a:lnTo>
                <a:lnTo>
                  <a:pt x="231596" y="0"/>
                </a:lnTo>
                <a:lnTo>
                  <a:pt x="0" y="0"/>
                </a:lnTo>
                <a:lnTo>
                  <a:pt x="0" y="882962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-4670753" b="-63623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55906" y="1705274"/>
            <a:ext cx="8262715" cy="281312"/>
          </a:xfrm>
          <a:custGeom>
            <a:avLst/>
            <a:gdLst/>
            <a:ahLst/>
            <a:cxnLst/>
            <a:rect r="r" b="b" t="t" l="l"/>
            <a:pathLst>
              <a:path h="281312" w="8262715">
                <a:moveTo>
                  <a:pt x="0" y="0"/>
                </a:moveTo>
                <a:lnTo>
                  <a:pt x="8262715" y="0"/>
                </a:lnTo>
                <a:lnTo>
                  <a:pt x="8262715" y="281313"/>
                </a:lnTo>
                <a:lnTo>
                  <a:pt x="0" y="281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1628112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7255906" y="1237421"/>
            <a:ext cx="1037252" cy="782717"/>
            <a:chOff x="0" y="0"/>
            <a:chExt cx="515455" cy="3889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5455" cy="388966"/>
            </a:xfrm>
            <a:custGeom>
              <a:avLst/>
              <a:gdLst/>
              <a:ahLst/>
              <a:cxnLst/>
              <a:rect r="r" b="b" t="t" l="l"/>
              <a:pathLst>
                <a:path h="388966" w="515455">
                  <a:moveTo>
                    <a:pt x="257727" y="0"/>
                  </a:moveTo>
                  <a:lnTo>
                    <a:pt x="515455" y="388966"/>
                  </a:lnTo>
                  <a:lnTo>
                    <a:pt x="0" y="388966"/>
                  </a:lnTo>
                  <a:lnTo>
                    <a:pt x="257727" y="0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80540" y="152016"/>
              <a:ext cx="354375" cy="209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1521862" y="-3779826"/>
            <a:ext cx="1289616" cy="9821527"/>
            <a:chOff x="0" y="0"/>
            <a:chExt cx="470241" cy="3581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0241" cy="3581285"/>
            </a:xfrm>
            <a:custGeom>
              <a:avLst/>
              <a:gdLst/>
              <a:ahLst/>
              <a:cxnLst/>
              <a:rect r="r" b="b" t="t" l="l"/>
              <a:pathLst>
                <a:path h="3581285" w="470241">
                  <a:moveTo>
                    <a:pt x="470241" y="0"/>
                  </a:moveTo>
                  <a:lnTo>
                    <a:pt x="470241" y="3466985"/>
                  </a:lnTo>
                  <a:lnTo>
                    <a:pt x="235120" y="3581285"/>
                  </a:lnTo>
                  <a:lnTo>
                    <a:pt x="0" y="3466985"/>
                  </a:lnTo>
                  <a:lnTo>
                    <a:pt x="0" y="0"/>
                  </a:lnTo>
                  <a:lnTo>
                    <a:pt x="47024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70241" cy="3495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74532" y="239977"/>
            <a:ext cx="1786655" cy="1780161"/>
            <a:chOff x="0" y="0"/>
            <a:chExt cx="651479" cy="6491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1479" cy="649111"/>
            </a:xfrm>
            <a:custGeom>
              <a:avLst/>
              <a:gdLst/>
              <a:ahLst/>
              <a:cxnLst/>
              <a:rect r="r" b="b" t="t" l="l"/>
              <a:pathLst>
                <a:path h="649111" w="651479">
                  <a:moveTo>
                    <a:pt x="203200" y="0"/>
                  </a:moveTo>
                  <a:lnTo>
                    <a:pt x="651479" y="0"/>
                  </a:lnTo>
                  <a:lnTo>
                    <a:pt x="448279" y="649111"/>
                  </a:lnTo>
                  <a:lnTo>
                    <a:pt x="0" y="6491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284A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28575"/>
              <a:ext cx="448279" cy="67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42561" y="2229389"/>
            <a:ext cx="1037252" cy="782717"/>
            <a:chOff x="0" y="0"/>
            <a:chExt cx="515455" cy="3889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5455" cy="388966"/>
            </a:xfrm>
            <a:custGeom>
              <a:avLst/>
              <a:gdLst/>
              <a:ahLst/>
              <a:cxnLst/>
              <a:rect r="r" b="b" t="t" l="l"/>
              <a:pathLst>
                <a:path h="388966" w="515455">
                  <a:moveTo>
                    <a:pt x="257727" y="0"/>
                  </a:moveTo>
                  <a:lnTo>
                    <a:pt x="515455" y="388966"/>
                  </a:lnTo>
                  <a:lnTo>
                    <a:pt x="0" y="388966"/>
                  </a:lnTo>
                  <a:lnTo>
                    <a:pt x="257727" y="0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80540" y="152016"/>
              <a:ext cx="354375" cy="209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024310" y="2186721"/>
            <a:ext cx="231596" cy="984295"/>
          </a:xfrm>
          <a:custGeom>
            <a:avLst/>
            <a:gdLst/>
            <a:ahLst/>
            <a:cxnLst/>
            <a:rect r="r" b="b" t="t" l="l"/>
            <a:pathLst>
              <a:path h="984295" w="231596">
                <a:moveTo>
                  <a:pt x="0" y="0"/>
                </a:moveTo>
                <a:lnTo>
                  <a:pt x="231596" y="0"/>
                </a:lnTo>
                <a:lnTo>
                  <a:pt x="231596" y="984295"/>
                </a:lnTo>
                <a:lnTo>
                  <a:pt x="0" y="984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-4670753" b="-560437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true" rot="0">
            <a:off x="7024310" y="3171016"/>
            <a:ext cx="231596" cy="882962"/>
          </a:xfrm>
          <a:custGeom>
            <a:avLst/>
            <a:gdLst/>
            <a:ahLst/>
            <a:cxnLst/>
            <a:rect r="r" b="b" t="t" l="l"/>
            <a:pathLst>
              <a:path h="882962" w="231596">
                <a:moveTo>
                  <a:pt x="0" y="882962"/>
                </a:moveTo>
                <a:lnTo>
                  <a:pt x="231596" y="882962"/>
                </a:lnTo>
                <a:lnTo>
                  <a:pt x="231596" y="0"/>
                </a:lnTo>
                <a:lnTo>
                  <a:pt x="0" y="0"/>
                </a:lnTo>
                <a:lnTo>
                  <a:pt x="0" y="882962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-4670753" b="-63623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55906" y="3694686"/>
            <a:ext cx="8262715" cy="281312"/>
          </a:xfrm>
          <a:custGeom>
            <a:avLst/>
            <a:gdLst/>
            <a:ahLst/>
            <a:cxnLst/>
            <a:rect r="r" b="b" t="t" l="l"/>
            <a:pathLst>
              <a:path h="281312" w="8262715">
                <a:moveTo>
                  <a:pt x="0" y="0"/>
                </a:moveTo>
                <a:lnTo>
                  <a:pt x="8262715" y="0"/>
                </a:lnTo>
                <a:lnTo>
                  <a:pt x="8262715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1628112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-10800000">
            <a:off x="7255906" y="3226833"/>
            <a:ext cx="1037252" cy="782717"/>
            <a:chOff x="0" y="0"/>
            <a:chExt cx="515455" cy="38896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5455" cy="388966"/>
            </a:xfrm>
            <a:custGeom>
              <a:avLst/>
              <a:gdLst/>
              <a:ahLst/>
              <a:cxnLst/>
              <a:rect r="r" b="b" t="t" l="l"/>
              <a:pathLst>
                <a:path h="388966" w="515455">
                  <a:moveTo>
                    <a:pt x="257727" y="0"/>
                  </a:moveTo>
                  <a:lnTo>
                    <a:pt x="515455" y="388966"/>
                  </a:lnTo>
                  <a:lnTo>
                    <a:pt x="0" y="388966"/>
                  </a:lnTo>
                  <a:lnTo>
                    <a:pt x="257727" y="0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80540" y="152016"/>
              <a:ext cx="354375" cy="209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5400000">
            <a:off x="11521862" y="-1790414"/>
            <a:ext cx="1289616" cy="9821527"/>
            <a:chOff x="0" y="0"/>
            <a:chExt cx="470241" cy="358128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0241" cy="3581285"/>
            </a:xfrm>
            <a:custGeom>
              <a:avLst/>
              <a:gdLst/>
              <a:ahLst/>
              <a:cxnLst/>
              <a:rect r="r" b="b" t="t" l="l"/>
              <a:pathLst>
                <a:path h="3581285" w="470241">
                  <a:moveTo>
                    <a:pt x="470241" y="0"/>
                  </a:moveTo>
                  <a:lnTo>
                    <a:pt x="470241" y="3466985"/>
                  </a:lnTo>
                  <a:lnTo>
                    <a:pt x="235120" y="3581285"/>
                  </a:lnTo>
                  <a:lnTo>
                    <a:pt x="0" y="3466985"/>
                  </a:lnTo>
                  <a:lnTo>
                    <a:pt x="0" y="0"/>
                  </a:lnTo>
                  <a:lnTo>
                    <a:pt x="47024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70241" cy="3495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74532" y="2229389"/>
            <a:ext cx="1786655" cy="1780161"/>
            <a:chOff x="0" y="0"/>
            <a:chExt cx="651479" cy="64911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51479" cy="649111"/>
            </a:xfrm>
            <a:custGeom>
              <a:avLst/>
              <a:gdLst/>
              <a:ahLst/>
              <a:cxnLst/>
              <a:rect r="r" b="b" t="t" l="l"/>
              <a:pathLst>
                <a:path h="649111" w="651479">
                  <a:moveTo>
                    <a:pt x="203200" y="0"/>
                  </a:moveTo>
                  <a:lnTo>
                    <a:pt x="651479" y="0"/>
                  </a:lnTo>
                  <a:lnTo>
                    <a:pt x="448279" y="649111"/>
                  </a:lnTo>
                  <a:lnTo>
                    <a:pt x="0" y="6491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-28575"/>
              <a:ext cx="448279" cy="67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042561" y="4214589"/>
            <a:ext cx="1037252" cy="782717"/>
            <a:chOff x="0" y="0"/>
            <a:chExt cx="515455" cy="38896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15455" cy="388966"/>
            </a:xfrm>
            <a:custGeom>
              <a:avLst/>
              <a:gdLst/>
              <a:ahLst/>
              <a:cxnLst/>
              <a:rect r="r" b="b" t="t" l="l"/>
              <a:pathLst>
                <a:path h="388966" w="515455">
                  <a:moveTo>
                    <a:pt x="257727" y="0"/>
                  </a:moveTo>
                  <a:lnTo>
                    <a:pt x="515455" y="388966"/>
                  </a:lnTo>
                  <a:lnTo>
                    <a:pt x="0" y="388966"/>
                  </a:lnTo>
                  <a:lnTo>
                    <a:pt x="257727" y="0"/>
                  </a:lnTo>
                  <a:close/>
                </a:path>
              </a:pathLst>
            </a:custGeom>
            <a:solidFill>
              <a:srgbClr val="F9AE8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80540" y="152016"/>
              <a:ext cx="354375" cy="209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7024310" y="4171921"/>
            <a:ext cx="231596" cy="984295"/>
          </a:xfrm>
          <a:custGeom>
            <a:avLst/>
            <a:gdLst/>
            <a:ahLst/>
            <a:cxnLst/>
            <a:rect r="r" b="b" t="t" l="l"/>
            <a:pathLst>
              <a:path h="984295" w="231596">
                <a:moveTo>
                  <a:pt x="0" y="0"/>
                </a:moveTo>
                <a:lnTo>
                  <a:pt x="231596" y="0"/>
                </a:lnTo>
                <a:lnTo>
                  <a:pt x="231596" y="984294"/>
                </a:lnTo>
                <a:lnTo>
                  <a:pt x="0" y="984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-4670753" b="-560437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true" rot="0">
            <a:off x="7024310" y="5156215"/>
            <a:ext cx="231596" cy="882962"/>
          </a:xfrm>
          <a:custGeom>
            <a:avLst/>
            <a:gdLst/>
            <a:ahLst/>
            <a:cxnLst/>
            <a:rect r="r" b="b" t="t" l="l"/>
            <a:pathLst>
              <a:path h="882962" w="231596">
                <a:moveTo>
                  <a:pt x="0" y="882963"/>
                </a:moveTo>
                <a:lnTo>
                  <a:pt x="231596" y="882963"/>
                </a:lnTo>
                <a:lnTo>
                  <a:pt x="231596" y="0"/>
                </a:lnTo>
                <a:lnTo>
                  <a:pt x="0" y="0"/>
                </a:lnTo>
                <a:lnTo>
                  <a:pt x="0" y="882963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-4670753" b="-636231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255906" y="5679885"/>
            <a:ext cx="8262715" cy="281312"/>
          </a:xfrm>
          <a:custGeom>
            <a:avLst/>
            <a:gdLst/>
            <a:ahLst/>
            <a:cxnLst/>
            <a:rect r="r" b="b" t="t" l="l"/>
            <a:pathLst>
              <a:path h="281312" w="8262715">
                <a:moveTo>
                  <a:pt x="0" y="0"/>
                </a:moveTo>
                <a:lnTo>
                  <a:pt x="8262715" y="0"/>
                </a:lnTo>
                <a:lnTo>
                  <a:pt x="8262715" y="281313"/>
                </a:lnTo>
                <a:lnTo>
                  <a:pt x="0" y="281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1628112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-10800000">
            <a:off x="7255906" y="5212033"/>
            <a:ext cx="1037252" cy="782717"/>
            <a:chOff x="0" y="0"/>
            <a:chExt cx="515455" cy="38896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15455" cy="388966"/>
            </a:xfrm>
            <a:custGeom>
              <a:avLst/>
              <a:gdLst/>
              <a:ahLst/>
              <a:cxnLst/>
              <a:rect r="r" b="b" t="t" l="l"/>
              <a:pathLst>
                <a:path h="388966" w="515455">
                  <a:moveTo>
                    <a:pt x="257727" y="0"/>
                  </a:moveTo>
                  <a:lnTo>
                    <a:pt x="515455" y="388966"/>
                  </a:lnTo>
                  <a:lnTo>
                    <a:pt x="0" y="388966"/>
                  </a:lnTo>
                  <a:lnTo>
                    <a:pt x="257727" y="0"/>
                  </a:lnTo>
                  <a:close/>
                </a:path>
              </a:pathLst>
            </a:custGeom>
            <a:solidFill>
              <a:srgbClr val="F9AE8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80540" y="152016"/>
              <a:ext cx="354375" cy="209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-5400000">
            <a:off x="11521862" y="194786"/>
            <a:ext cx="1289616" cy="9821527"/>
            <a:chOff x="0" y="0"/>
            <a:chExt cx="470241" cy="358128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70241" cy="3581285"/>
            </a:xfrm>
            <a:custGeom>
              <a:avLst/>
              <a:gdLst/>
              <a:ahLst/>
              <a:cxnLst/>
              <a:rect r="r" b="b" t="t" l="l"/>
              <a:pathLst>
                <a:path h="3581285" w="470241">
                  <a:moveTo>
                    <a:pt x="470241" y="0"/>
                  </a:moveTo>
                  <a:lnTo>
                    <a:pt x="470241" y="3466985"/>
                  </a:lnTo>
                  <a:lnTo>
                    <a:pt x="235120" y="3581285"/>
                  </a:lnTo>
                  <a:lnTo>
                    <a:pt x="0" y="3466985"/>
                  </a:lnTo>
                  <a:lnTo>
                    <a:pt x="0" y="0"/>
                  </a:lnTo>
                  <a:lnTo>
                    <a:pt x="47024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70241" cy="3495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774532" y="4214589"/>
            <a:ext cx="1786655" cy="1780161"/>
            <a:chOff x="0" y="0"/>
            <a:chExt cx="651479" cy="64911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51479" cy="649111"/>
            </a:xfrm>
            <a:custGeom>
              <a:avLst/>
              <a:gdLst/>
              <a:ahLst/>
              <a:cxnLst/>
              <a:rect r="r" b="b" t="t" l="l"/>
              <a:pathLst>
                <a:path h="649111" w="651479">
                  <a:moveTo>
                    <a:pt x="203200" y="0"/>
                  </a:moveTo>
                  <a:lnTo>
                    <a:pt x="651479" y="0"/>
                  </a:lnTo>
                  <a:lnTo>
                    <a:pt x="448279" y="649111"/>
                  </a:lnTo>
                  <a:lnTo>
                    <a:pt x="0" y="6491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AE8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101600" y="-28575"/>
              <a:ext cx="448279" cy="67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042561" y="6204000"/>
            <a:ext cx="1037252" cy="782717"/>
            <a:chOff x="0" y="0"/>
            <a:chExt cx="515455" cy="38896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15455" cy="388966"/>
            </a:xfrm>
            <a:custGeom>
              <a:avLst/>
              <a:gdLst/>
              <a:ahLst/>
              <a:cxnLst/>
              <a:rect r="r" b="b" t="t" l="l"/>
              <a:pathLst>
                <a:path h="388966" w="515455">
                  <a:moveTo>
                    <a:pt x="257727" y="0"/>
                  </a:moveTo>
                  <a:lnTo>
                    <a:pt x="515455" y="388966"/>
                  </a:lnTo>
                  <a:lnTo>
                    <a:pt x="0" y="388966"/>
                  </a:lnTo>
                  <a:lnTo>
                    <a:pt x="257727" y="0"/>
                  </a:lnTo>
                  <a:close/>
                </a:path>
              </a:pathLst>
            </a:custGeom>
            <a:solidFill>
              <a:srgbClr val="596B87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80540" y="152016"/>
              <a:ext cx="354375" cy="209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7024310" y="6161333"/>
            <a:ext cx="231596" cy="984295"/>
          </a:xfrm>
          <a:custGeom>
            <a:avLst/>
            <a:gdLst/>
            <a:ahLst/>
            <a:cxnLst/>
            <a:rect r="r" b="b" t="t" l="l"/>
            <a:pathLst>
              <a:path h="984295" w="231596">
                <a:moveTo>
                  <a:pt x="0" y="0"/>
                </a:moveTo>
                <a:lnTo>
                  <a:pt x="231596" y="0"/>
                </a:lnTo>
                <a:lnTo>
                  <a:pt x="231596" y="984294"/>
                </a:lnTo>
                <a:lnTo>
                  <a:pt x="0" y="984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-4670753" b="-560437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true" rot="0">
            <a:off x="7024310" y="7145627"/>
            <a:ext cx="231596" cy="882962"/>
          </a:xfrm>
          <a:custGeom>
            <a:avLst/>
            <a:gdLst/>
            <a:ahLst/>
            <a:cxnLst/>
            <a:rect r="r" b="b" t="t" l="l"/>
            <a:pathLst>
              <a:path h="882962" w="231596">
                <a:moveTo>
                  <a:pt x="0" y="882963"/>
                </a:moveTo>
                <a:lnTo>
                  <a:pt x="231596" y="882963"/>
                </a:lnTo>
                <a:lnTo>
                  <a:pt x="231596" y="0"/>
                </a:lnTo>
                <a:lnTo>
                  <a:pt x="0" y="0"/>
                </a:lnTo>
                <a:lnTo>
                  <a:pt x="0" y="882963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-4670753" b="-636231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7255906" y="7669297"/>
            <a:ext cx="8262715" cy="281312"/>
          </a:xfrm>
          <a:custGeom>
            <a:avLst/>
            <a:gdLst/>
            <a:ahLst/>
            <a:cxnLst/>
            <a:rect r="r" b="b" t="t" l="l"/>
            <a:pathLst>
              <a:path h="281312" w="8262715">
                <a:moveTo>
                  <a:pt x="0" y="0"/>
                </a:moveTo>
                <a:lnTo>
                  <a:pt x="8262715" y="0"/>
                </a:lnTo>
                <a:lnTo>
                  <a:pt x="8262715" y="281313"/>
                </a:lnTo>
                <a:lnTo>
                  <a:pt x="0" y="281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1628112" r="0" b="0"/>
            </a:stretch>
          </a:blipFill>
        </p:spPr>
      </p:sp>
      <p:grpSp>
        <p:nvGrpSpPr>
          <p:cNvPr name="Group 53" id="53"/>
          <p:cNvGrpSpPr/>
          <p:nvPr/>
        </p:nvGrpSpPr>
        <p:grpSpPr>
          <a:xfrm rot="-10800000">
            <a:off x="7255906" y="7201444"/>
            <a:ext cx="1037252" cy="782717"/>
            <a:chOff x="0" y="0"/>
            <a:chExt cx="515455" cy="388966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15455" cy="388966"/>
            </a:xfrm>
            <a:custGeom>
              <a:avLst/>
              <a:gdLst/>
              <a:ahLst/>
              <a:cxnLst/>
              <a:rect r="r" b="b" t="t" l="l"/>
              <a:pathLst>
                <a:path h="388966" w="515455">
                  <a:moveTo>
                    <a:pt x="257727" y="0"/>
                  </a:moveTo>
                  <a:lnTo>
                    <a:pt x="515455" y="388966"/>
                  </a:lnTo>
                  <a:lnTo>
                    <a:pt x="0" y="388966"/>
                  </a:lnTo>
                  <a:lnTo>
                    <a:pt x="257727" y="0"/>
                  </a:lnTo>
                  <a:close/>
                </a:path>
              </a:pathLst>
            </a:custGeom>
            <a:solidFill>
              <a:srgbClr val="596B87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80540" y="152016"/>
              <a:ext cx="354375" cy="209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-5400000">
            <a:off x="11521862" y="2184198"/>
            <a:ext cx="1289616" cy="9821527"/>
            <a:chOff x="0" y="0"/>
            <a:chExt cx="470241" cy="358128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470241" cy="3581285"/>
            </a:xfrm>
            <a:custGeom>
              <a:avLst/>
              <a:gdLst/>
              <a:ahLst/>
              <a:cxnLst/>
              <a:rect r="r" b="b" t="t" l="l"/>
              <a:pathLst>
                <a:path h="3581285" w="470241">
                  <a:moveTo>
                    <a:pt x="470241" y="0"/>
                  </a:moveTo>
                  <a:lnTo>
                    <a:pt x="470241" y="3466985"/>
                  </a:lnTo>
                  <a:lnTo>
                    <a:pt x="235120" y="3581285"/>
                  </a:lnTo>
                  <a:lnTo>
                    <a:pt x="0" y="3466985"/>
                  </a:lnTo>
                  <a:lnTo>
                    <a:pt x="0" y="0"/>
                  </a:lnTo>
                  <a:lnTo>
                    <a:pt x="47024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470241" cy="3495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7774532" y="6204000"/>
            <a:ext cx="1786655" cy="1780161"/>
            <a:chOff x="0" y="0"/>
            <a:chExt cx="651479" cy="64911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51479" cy="649111"/>
            </a:xfrm>
            <a:custGeom>
              <a:avLst/>
              <a:gdLst/>
              <a:ahLst/>
              <a:cxnLst/>
              <a:rect r="r" b="b" t="t" l="l"/>
              <a:pathLst>
                <a:path h="649111" w="651479">
                  <a:moveTo>
                    <a:pt x="203200" y="0"/>
                  </a:moveTo>
                  <a:lnTo>
                    <a:pt x="651479" y="0"/>
                  </a:lnTo>
                  <a:lnTo>
                    <a:pt x="448279" y="649111"/>
                  </a:lnTo>
                  <a:lnTo>
                    <a:pt x="0" y="6491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96B87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101600" y="-28575"/>
              <a:ext cx="448279" cy="67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2" id="62"/>
          <p:cNvSpPr/>
          <p:nvPr/>
        </p:nvSpPr>
        <p:spPr>
          <a:xfrm flipH="false" flipV="false" rot="0">
            <a:off x="14888993" y="6782961"/>
            <a:ext cx="361920" cy="624000"/>
          </a:xfrm>
          <a:custGeom>
            <a:avLst/>
            <a:gdLst/>
            <a:ahLst/>
            <a:cxnLst/>
            <a:rect r="r" b="b" t="t" l="l"/>
            <a:pathLst>
              <a:path h="624000" w="361920">
                <a:moveTo>
                  <a:pt x="0" y="0"/>
                </a:moveTo>
                <a:lnTo>
                  <a:pt x="361920" y="0"/>
                </a:lnTo>
                <a:lnTo>
                  <a:pt x="361920" y="624000"/>
                </a:lnTo>
                <a:lnTo>
                  <a:pt x="0" y="62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3" id="63"/>
          <p:cNvGrpSpPr/>
          <p:nvPr/>
        </p:nvGrpSpPr>
        <p:grpSpPr>
          <a:xfrm rot="0">
            <a:off x="9158359" y="8328432"/>
            <a:ext cx="1037252" cy="782717"/>
            <a:chOff x="0" y="0"/>
            <a:chExt cx="515455" cy="388966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515455" cy="388966"/>
            </a:xfrm>
            <a:custGeom>
              <a:avLst/>
              <a:gdLst/>
              <a:ahLst/>
              <a:cxnLst/>
              <a:rect r="r" b="b" t="t" l="l"/>
              <a:pathLst>
                <a:path h="388966" w="515455">
                  <a:moveTo>
                    <a:pt x="257727" y="0"/>
                  </a:moveTo>
                  <a:lnTo>
                    <a:pt x="515455" y="388966"/>
                  </a:lnTo>
                  <a:lnTo>
                    <a:pt x="0" y="388966"/>
                  </a:lnTo>
                  <a:lnTo>
                    <a:pt x="257727" y="0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80540" y="152016"/>
              <a:ext cx="354375" cy="209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6" id="66"/>
          <p:cNvSpPr/>
          <p:nvPr/>
        </p:nvSpPr>
        <p:spPr>
          <a:xfrm flipH="false" flipV="false" rot="0">
            <a:off x="7140108" y="8285765"/>
            <a:ext cx="231596" cy="984295"/>
          </a:xfrm>
          <a:custGeom>
            <a:avLst/>
            <a:gdLst/>
            <a:ahLst/>
            <a:cxnLst/>
            <a:rect r="r" b="b" t="t" l="l"/>
            <a:pathLst>
              <a:path h="984295" w="231596">
                <a:moveTo>
                  <a:pt x="0" y="0"/>
                </a:moveTo>
                <a:lnTo>
                  <a:pt x="231596" y="0"/>
                </a:lnTo>
                <a:lnTo>
                  <a:pt x="231596" y="984294"/>
                </a:lnTo>
                <a:lnTo>
                  <a:pt x="0" y="984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-4670753" b="-560437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true" rot="0">
            <a:off x="7140108" y="9270059"/>
            <a:ext cx="231596" cy="882962"/>
          </a:xfrm>
          <a:custGeom>
            <a:avLst/>
            <a:gdLst/>
            <a:ahLst/>
            <a:cxnLst/>
            <a:rect r="r" b="b" t="t" l="l"/>
            <a:pathLst>
              <a:path h="882962" w="231596">
                <a:moveTo>
                  <a:pt x="0" y="882963"/>
                </a:moveTo>
                <a:lnTo>
                  <a:pt x="231596" y="882963"/>
                </a:lnTo>
                <a:lnTo>
                  <a:pt x="231596" y="0"/>
                </a:lnTo>
                <a:lnTo>
                  <a:pt x="0" y="0"/>
                </a:lnTo>
                <a:lnTo>
                  <a:pt x="0" y="882963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-4670753" b="-636231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-10800000">
            <a:off x="7371704" y="9325877"/>
            <a:ext cx="1037252" cy="782717"/>
            <a:chOff x="0" y="0"/>
            <a:chExt cx="515455" cy="388966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515455" cy="388966"/>
            </a:xfrm>
            <a:custGeom>
              <a:avLst/>
              <a:gdLst/>
              <a:ahLst/>
              <a:cxnLst/>
              <a:rect r="r" b="b" t="t" l="l"/>
              <a:pathLst>
                <a:path h="388966" w="515455">
                  <a:moveTo>
                    <a:pt x="257727" y="0"/>
                  </a:moveTo>
                  <a:lnTo>
                    <a:pt x="515455" y="388966"/>
                  </a:lnTo>
                  <a:lnTo>
                    <a:pt x="0" y="388966"/>
                  </a:lnTo>
                  <a:lnTo>
                    <a:pt x="257727" y="0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80540" y="152016"/>
              <a:ext cx="354375" cy="209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-5400000">
            <a:off x="11579761" y="4366529"/>
            <a:ext cx="1289616" cy="9705729"/>
            <a:chOff x="0" y="0"/>
            <a:chExt cx="470241" cy="353906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470241" cy="3539060"/>
            </a:xfrm>
            <a:custGeom>
              <a:avLst/>
              <a:gdLst/>
              <a:ahLst/>
              <a:cxnLst/>
              <a:rect r="r" b="b" t="t" l="l"/>
              <a:pathLst>
                <a:path h="3539060" w="470241">
                  <a:moveTo>
                    <a:pt x="470241" y="0"/>
                  </a:moveTo>
                  <a:lnTo>
                    <a:pt x="470241" y="3424760"/>
                  </a:lnTo>
                  <a:lnTo>
                    <a:pt x="235120" y="3539060"/>
                  </a:lnTo>
                  <a:lnTo>
                    <a:pt x="0" y="3424760"/>
                  </a:lnTo>
                  <a:lnTo>
                    <a:pt x="0" y="0"/>
                  </a:lnTo>
                  <a:lnTo>
                    <a:pt x="47024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28575"/>
              <a:ext cx="470241" cy="3453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7890330" y="8328432"/>
            <a:ext cx="1786655" cy="1780161"/>
            <a:chOff x="0" y="0"/>
            <a:chExt cx="651479" cy="649111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651479" cy="649111"/>
            </a:xfrm>
            <a:custGeom>
              <a:avLst/>
              <a:gdLst/>
              <a:ahLst/>
              <a:cxnLst/>
              <a:rect r="r" b="b" t="t" l="l"/>
              <a:pathLst>
                <a:path h="649111" w="651479">
                  <a:moveTo>
                    <a:pt x="203200" y="0"/>
                  </a:moveTo>
                  <a:lnTo>
                    <a:pt x="651479" y="0"/>
                  </a:lnTo>
                  <a:lnTo>
                    <a:pt x="448279" y="649111"/>
                  </a:lnTo>
                  <a:lnTo>
                    <a:pt x="0" y="6491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101600" y="-28575"/>
              <a:ext cx="448279" cy="677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7" id="77"/>
          <p:cNvSpPr/>
          <p:nvPr/>
        </p:nvSpPr>
        <p:spPr>
          <a:xfrm flipH="false" flipV="false" rot="0">
            <a:off x="15120589" y="8850243"/>
            <a:ext cx="361920" cy="624000"/>
          </a:xfrm>
          <a:custGeom>
            <a:avLst/>
            <a:gdLst/>
            <a:ahLst/>
            <a:cxnLst/>
            <a:rect r="r" b="b" t="t" l="l"/>
            <a:pathLst>
              <a:path h="624000" w="361920">
                <a:moveTo>
                  <a:pt x="0" y="0"/>
                </a:moveTo>
                <a:lnTo>
                  <a:pt x="361920" y="0"/>
                </a:lnTo>
                <a:lnTo>
                  <a:pt x="361920" y="624000"/>
                </a:lnTo>
                <a:lnTo>
                  <a:pt x="0" y="62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true" rot="-10800000">
            <a:off x="-171911" y="5814239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6"/>
                </a:moveTo>
                <a:lnTo>
                  <a:pt x="2900936" y="5823046"/>
                </a:lnTo>
                <a:lnTo>
                  <a:pt x="2900936" y="0"/>
                </a:lnTo>
                <a:lnTo>
                  <a:pt x="0" y="0"/>
                </a:lnTo>
                <a:lnTo>
                  <a:pt x="0" y="582304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15518621" y="631336"/>
            <a:ext cx="865030" cy="991438"/>
          </a:xfrm>
          <a:custGeom>
            <a:avLst/>
            <a:gdLst/>
            <a:ahLst/>
            <a:cxnLst/>
            <a:rect r="r" b="b" t="t" l="l"/>
            <a:pathLst>
              <a:path h="991438" w="865030">
                <a:moveTo>
                  <a:pt x="0" y="0"/>
                </a:moveTo>
                <a:lnTo>
                  <a:pt x="865030" y="0"/>
                </a:lnTo>
                <a:lnTo>
                  <a:pt x="865030" y="991438"/>
                </a:lnTo>
                <a:lnTo>
                  <a:pt x="0" y="9914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0" id="80"/>
          <p:cNvSpPr/>
          <p:nvPr/>
        </p:nvSpPr>
        <p:spPr>
          <a:xfrm flipH="false" flipV="false" rot="0">
            <a:off x="14727948" y="2524148"/>
            <a:ext cx="2297306" cy="1088349"/>
          </a:xfrm>
          <a:custGeom>
            <a:avLst/>
            <a:gdLst/>
            <a:ahLst/>
            <a:cxnLst/>
            <a:rect r="r" b="b" t="t" l="l"/>
            <a:pathLst>
              <a:path h="1088349" w="2297306">
                <a:moveTo>
                  <a:pt x="0" y="0"/>
                </a:moveTo>
                <a:lnTo>
                  <a:pt x="2297306" y="0"/>
                </a:lnTo>
                <a:lnTo>
                  <a:pt x="2297306" y="1088349"/>
                </a:lnTo>
                <a:lnTo>
                  <a:pt x="0" y="10883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0">
            <a:off x="15301549" y="4605947"/>
            <a:ext cx="1133459" cy="830259"/>
          </a:xfrm>
          <a:custGeom>
            <a:avLst/>
            <a:gdLst/>
            <a:ahLst/>
            <a:cxnLst/>
            <a:rect r="r" b="b" t="t" l="l"/>
            <a:pathLst>
              <a:path h="830259" w="1133459">
                <a:moveTo>
                  <a:pt x="0" y="0"/>
                </a:moveTo>
                <a:lnTo>
                  <a:pt x="1133459" y="0"/>
                </a:lnTo>
                <a:lnTo>
                  <a:pt x="1133459" y="830259"/>
                </a:lnTo>
                <a:lnTo>
                  <a:pt x="0" y="8302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0">
            <a:off x="15765263" y="6620548"/>
            <a:ext cx="737418" cy="903422"/>
          </a:xfrm>
          <a:custGeom>
            <a:avLst/>
            <a:gdLst/>
            <a:ahLst/>
            <a:cxnLst/>
            <a:rect r="r" b="b" t="t" l="l"/>
            <a:pathLst>
              <a:path h="903422" w="737418">
                <a:moveTo>
                  <a:pt x="0" y="0"/>
                </a:moveTo>
                <a:lnTo>
                  <a:pt x="737418" y="0"/>
                </a:lnTo>
                <a:lnTo>
                  <a:pt x="737418" y="903421"/>
                </a:lnTo>
                <a:lnTo>
                  <a:pt x="0" y="9034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0">
            <a:off x="15868279" y="8750706"/>
            <a:ext cx="634403" cy="795489"/>
          </a:xfrm>
          <a:custGeom>
            <a:avLst/>
            <a:gdLst/>
            <a:ahLst/>
            <a:cxnLst/>
            <a:rect r="r" b="b" t="t" l="l"/>
            <a:pathLst>
              <a:path h="795489" w="634403">
                <a:moveTo>
                  <a:pt x="0" y="0"/>
                </a:moveTo>
                <a:lnTo>
                  <a:pt x="634402" y="0"/>
                </a:lnTo>
                <a:lnTo>
                  <a:pt x="634402" y="795489"/>
                </a:lnTo>
                <a:lnTo>
                  <a:pt x="0" y="7954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4" id="84"/>
          <p:cNvSpPr txBox="true"/>
          <p:nvPr/>
        </p:nvSpPr>
        <p:spPr>
          <a:xfrm rot="0">
            <a:off x="8218537" y="729624"/>
            <a:ext cx="898645" cy="19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5"/>
              </a:lnSpc>
            </a:pPr>
            <a:r>
              <a:rPr lang="en-US" b="true" sz="1485" spc="148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8218537" y="967202"/>
            <a:ext cx="898645" cy="59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7"/>
              </a:lnSpc>
            </a:pPr>
            <a:r>
              <a:rPr lang="en-US" sz="445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01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8218537" y="2719036"/>
            <a:ext cx="898645" cy="19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5"/>
              </a:lnSpc>
            </a:pPr>
            <a:r>
              <a:rPr lang="en-US" b="true" sz="1485" spc="148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8218537" y="2956614"/>
            <a:ext cx="898645" cy="59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7"/>
              </a:lnSpc>
            </a:pPr>
            <a:r>
              <a:rPr lang="en-US" sz="445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02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8218537" y="4703356"/>
            <a:ext cx="898645" cy="19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5"/>
              </a:lnSpc>
            </a:pPr>
            <a:r>
              <a:rPr lang="en-US" b="true" sz="1485" spc="148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8218537" y="4940934"/>
            <a:ext cx="898645" cy="59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7"/>
              </a:lnSpc>
            </a:pPr>
            <a:r>
              <a:rPr lang="en-US" sz="445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03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8218537" y="6692767"/>
            <a:ext cx="898645" cy="19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5"/>
              </a:lnSpc>
            </a:pPr>
            <a:r>
              <a:rPr lang="en-US" b="true" sz="1485" spc="148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8218537" y="6930345"/>
            <a:ext cx="898645" cy="59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7"/>
              </a:lnSpc>
            </a:pPr>
            <a:r>
              <a:rPr lang="en-US" sz="445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04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9925909" y="795224"/>
            <a:ext cx="438120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Z</a:t>
            </a: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ero-shot Learning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9913215" y="2936180"/>
            <a:ext cx="438120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Few-shot Learning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9913215" y="4756260"/>
            <a:ext cx="438120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Finetuning Mistral 7B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9925909" y="6812047"/>
            <a:ext cx="596360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Training Vanilla Transformers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8334335" y="9054777"/>
            <a:ext cx="898645" cy="59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7"/>
              </a:lnSpc>
            </a:pPr>
            <a:r>
              <a:rPr lang="en-US" sz="445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05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9925909" y="9036460"/>
            <a:ext cx="598545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Training Enhanced Transformer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63720" y="368759"/>
            <a:ext cx="6860590" cy="127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08"/>
              </a:lnSpc>
            </a:pPr>
            <a:r>
              <a:rPr lang="en-US" b="true" sz="9508" i="true">
                <a:solidFill>
                  <a:srgbClr val="1A0F13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7392040" y="9490005"/>
            <a:ext cx="497681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144213" y="-457310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6"/>
                </a:moveTo>
                <a:lnTo>
                  <a:pt x="2900936" y="5823046"/>
                </a:lnTo>
                <a:lnTo>
                  <a:pt x="2900936" y="0"/>
                </a:lnTo>
                <a:lnTo>
                  <a:pt x="0" y="0"/>
                </a:lnTo>
                <a:lnTo>
                  <a:pt x="0" y="58230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09845" y="4344528"/>
            <a:ext cx="5212152" cy="5212152"/>
          </a:xfrm>
          <a:custGeom>
            <a:avLst/>
            <a:gdLst/>
            <a:ahLst/>
            <a:cxnLst/>
            <a:rect r="r" b="b" t="t" l="l"/>
            <a:pathLst>
              <a:path h="5212152" w="5212152">
                <a:moveTo>
                  <a:pt x="0" y="0"/>
                </a:moveTo>
                <a:lnTo>
                  <a:pt x="5212151" y="0"/>
                </a:lnTo>
                <a:lnTo>
                  <a:pt x="5212151" y="5212152"/>
                </a:lnTo>
                <a:lnTo>
                  <a:pt x="0" y="5212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2616952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2" y="0"/>
                </a:moveTo>
                <a:lnTo>
                  <a:pt x="0" y="0"/>
                </a:lnTo>
                <a:lnTo>
                  <a:pt x="0" y="427560"/>
                </a:lnTo>
                <a:lnTo>
                  <a:pt x="6188362" y="427560"/>
                </a:lnTo>
                <a:lnTo>
                  <a:pt x="61883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8397" y="0"/>
            <a:ext cx="658085" cy="1064550"/>
          </a:xfrm>
          <a:custGeom>
            <a:avLst/>
            <a:gdLst/>
            <a:ahLst/>
            <a:cxnLst/>
            <a:rect r="r" b="b" t="t" l="l"/>
            <a:pathLst>
              <a:path h="1064550" w="658085">
                <a:moveTo>
                  <a:pt x="0" y="0"/>
                </a:moveTo>
                <a:lnTo>
                  <a:pt x="658086" y="0"/>
                </a:lnTo>
                <a:lnTo>
                  <a:pt x="658086" y="1064550"/>
                </a:lnTo>
                <a:lnTo>
                  <a:pt x="0" y="10645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494353" y="123825"/>
            <a:ext cx="16475797" cy="8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8"/>
              </a:lnSpc>
            </a:pPr>
            <a:r>
              <a:rPr lang="en-US" b="true" sz="67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Zero-shot Caesar Cipher 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39913" y="9490005"/>
            <a:ext cx="401935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467545" y="1774072"/>
            <a:ext cx="6510251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Zero-shot Setup: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483" y="3620088"/>
            <a:ext cx="13583418" cy="43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409" indent="-342705" lvl="1">
              <a:lnSpc>
                <a:spcPts val="3809"/>
              </a:lnSpc>
              <a:buFont typeface="Arial"/>
              <a:buChar char="•"/>
            </a:pP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Models: Mistral 7B (local), GPT-O1, DeepSeek-R1</a:t>
            </a:r>
          </a:p>
          <a:p>
            <a:pPr algn="l">
              <a:lnSpc>
                <a:spcPts val="3809"/>
              </a:lnSpc>
            </a:pPr>
          </a:p>
          <a:p>
            <a:pPr algn="l" marL="685409" indent="-342705" lvl="1">
              <a:lnSpc>
                <a:spcPts val="3809"/>
              </a:lnSpc>
              <a:buFont typeface="Arial"/>
              <a:buChar char="•"/>
            </a:pP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20 Caesar cipher test cases with random shifts (1–25)</a:t>
            </a:r>
          </a:p>
          <a:p>
            <a:pPr algn="l">
              <a:lnSpc>
                <a:spcPts val="3809"/>
              </a:lnSpc>
            </a:pPr>
          </a:p>
          <a:p>
            <a:pPr algn="l" marL="685409" indent="-342705" lvl="1">
              <a:lnSpc>
                <a:spcPts val="3809"/>
              </a:lnSpc>
              <a:buFont typeface="Arial"/>
              <a:buChar char="•"/>
            </a:pP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Prompt: "Decrypt this Caesar cipher text: [text]..."</a:t>
            </a:r>
          </a:p>
          <a:p>
            <a:pPr algn="l">
              <a:lnSpc>
                <a:spcPts val="3809"/>
              </a:lnSpc>
            </a:pPr>
          </a:p>
          <a:p>
            <a:pPr algn="l" marL="685409" indent="-342705" lvl="1">
              <a:lnSpc>
                <a:spcPts val="3809"/>
              </a:lnSpc>
              <a:buFont typeface="Arial"/>
              <a:buChar char="•"/>
            </a:pP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Hardware: A100 GPU (local), OpenAI API, web interface</a:t>
            </a:r>
          </a:p>
          <a:p>
            <a:pPr algn="l">
              <a:lnSpc>
                <a:spcPts val="3809"/>
              </a:lnSpc>
            </a:pPr>
          </a:p>
          <a:p>
            <a:pPr algn="l" marL="685409" indent="-342705" lvl="1">
              <a:lnSpc>
                <a:spcPts val="3809"/>
              </a:lnSpc>
              <a:buFont typeface="Arial"/>
              <a:buChar char="•"/>
            </a:pP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Manual verification, clean ciphertext input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144213" y="-457310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6"/>
                </a:moveTo>
                <a:lnTo>
                  <a:pt x="2900936" y="5823046"/>
                </a:lnTo>
                <a:lnTo>
                  <a:pt x="2900936" y="0"/>
                </a:lnTo>
                <a:lnTo>
                  <a:pt x="0" y="0"/>
                </a:lnTo>
                <a:lnTo>
                  <a:pt x="0" y="58230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09845" y="4344528"/>
            <a:ext cx="5212152" cy="5212152"/>
          </a:xfrm>
          <a:custGeom>
            <a:avLst/>
            <a:gdLst/>
            <a:ahLst/>
            <a:cxnLst/>
            <a:rect r="r" b="b" t="t" l="l"/>
            <a:pathLst>
              <a:path h="5212152" w="5212152">
                <a:moveTo>
                  <a:pt x="0" y="0"/>
                </a:moveTo>
                <a:lnTo>
                  <a:pt x="5212151" y="0"/>
                </a:lnTo>
                <a:lnTo>
                  <a:pt x="5212151" y="5212152"/>
                </a:lnTo>
                <a:lnTo>
                  <a:pt x="0" y="5212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2616952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2" y="0"/>
                </a:moveTo>
                <a:lnTo>
                  <a:pt x="0" y="0"/>
                </a:lnTo>
                <a:lnTo>
                  <a:pt x="0" y="427560"/>
                </a:lnTo>
                <a:lnTo>
                  <a:pt x="6188362" y="427560"/>
                </a:lnTo>
                <a:lnTo>
                  <a:pt x="61883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8397" y="0"/>
            <a:ext cx="658085" cy="1064550"/>
          </a:xfrm>
          <a:custGeom>
            <a:avLst/>
            <a:gdLst/>
            <a:ahLst/>
            <a:cxnLst/>
            <a:rect r="r" b="b" t="t" l="l"/>
            <a:pathLst>
              <a:path h="1064550" w="658085">
                <a:moveTo>
                  <a:pt x="0" y="0"/>
                </a:moveTo>
                <a:lnTo>
                  <a:pt x="658086" y="0"/>
                </a:lnTo>
                <a:lnTo>
                  <a:pt x="658086" y="1064550"/>
                </a:lnTo>
                <a:lnTo>
                  <a:pt x="0" y="10645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33610" y="147035"/>
            <a:ext cx="14299404" cy="8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8"/>
              </a:lnSpc>
            </a:pPr>
            <a:r>
              <a:rPr lang="en-US" b="true" sz="67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Few-shot Caesar Cipher 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96059" y="9490005"/>
            <a:ext cx="489645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774072"/>
            <a:ext cx="6510251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Few-shot Extension: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483" y="3620088"/>
            <a:ext cx="13583418" cy="525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409" indent="-342705" lvl="1">
              <a:lnSpc>
                <a:spcPts val="3809"/>
              </a:lnSpc>
              <a:buFont typeface="Arial"/>
              <a:buChar char="•"/>
            </a:pP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Same models, hardware, and test set</a:t>
            </a: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as zero-shot</a:t>
            </a:r>
          </a:p>
          <a:p>
            <a:pPr algn="l">
              <a:lnSpc>
                <a:spcPts val="3809"/>
              </a:lnSpc>
            </a:pPr>
          </a:p>
          <a:p>
            <a:pPr algn="l" marL="685409" indent="-342705" lvl="1">
              <a:lnSpc>
                <a:spcPts val="3809"/>
              </a:lnSpc>
              <a:buFont typeface="Arial"/>
              <a:buChar char="•"/>
            </a:pP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Prompt includes 3 demonstration pairs (shifts: 1, 3, 4)</a:t>
            </a:r>
          </a:p>
          <a:p>
            <a:pPr algn="l">
              <a:lnSpc>
                <a:spcPts val="3809"/>
              </a:lnSpc>
            </a:pPr>
          </a:p>
          <a:p>
            <a:pPr algn="l" marL="685409" indent="-342705" lvl="1">
              <a:lnSpc>
                <a:spcPts val="3809"/>
              </a:lnSpc>
              <a:buFont typeface="Arial"/>
              <a:buChar char="•"/>
            </a:pP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</a:t>
            </a: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Prompt format: Examples + Target Ciphertext + Explanation</a:t>
            </a:r>
          </a:p>
          <a:p>
            <a:pPr algn="l">
              <a:lnSpc>
                <a:spcPts val="3809"/>
              </a:lnSpc>
            </a:pPr>
          </a:p>
          <a:p>
            <a:pPr algn="l" marL="685409" indent="-342705" lvl="1">
              <a:lnSpc>
                <a:spcPts val="3809"/>
              </a:lnSpc>
              <a:buFont typeface="Arial"/>
              <a:buChar char="•"/>
            </a:pP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Consistent inference parameters (temp=0, max tokens capped)</a:t>
            </a:r>
          </a:p>
          <a:p>
            <a:pPr algn="l">
              <a:lnSpc>
                <a:spcPts val="3809"/>
              </a:lnSpc>
            </a:pPr>
          </a:p>
          <a:p>
            <a:pPr algn="l" marL="685409" indent="-342705" lvl="1">
              <a:lnSpc>
                <a:spcPts val="3809"/>
              </a:lnSpc>
              <a:buFont typeface="Arial"/>
              <a:buChar char="•"/>
            </a:pP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Randomized example order, blind test ciphertexts</a:t>
            </a:r>
          </a:p>
          <a:p>
            <a:pPr algn="l">
              <a:lnSpc>
                <a:spcPts val="3809"/>
              </a:lnSpc>
            </a:pPr>
          </a:p>
          <a:p>
            <a:pPr algn="l" marL="685409" indent="-342705" lvl="1">
              <a:lnSpc>
                <a:spcPts val="3809"/>
              </a:lnSpc>
              <a:buFont typeface="Arial"/>
              <a:buChar char="•"/>
            </a:pPr>
            <a:r>
              <a:rPr lang="en-US" b="true" sz="31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Outputs cross-verified by three reviewers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090773" y="-216833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7"/>
                </a:moveTo>
                <a:lnTo>
                  <a:pt x="2900936" y="5823047"/>
                </a:lnTo>
                <a:lnTo>
                  <a:pt x="2900936" y="0"/>
                </a:lnTo>
                <a:lnTo>
                  <a:pt x="0" y="0"/>
                </a:lnTo>
                <a:lnTo>
                  <a:pt x="0" y="58230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5387" y="5886811"/>
            <a:ext cx="3570772" cy="3570772"/>
          </a:xfrm>
          <a:custGeom>
            <a:avLst/>
            <a:gdLst/>
            <a:ahLst/>
            <a:cxnLst/>
            <a:rect r="r" b="b" t="t" l="l"/>
            <a:pathLst>
              <a:path h="3570772" w="3570772">
                <a:moveTo>
                  <a:pt x="0" y="0"/>
                </a:moveTo>
                <a:lnTo>
                  <a:pt x="3570773" y="0"/>
                </a:lnTo>
                <a:lnTo>
                  <a:pt x="3570773" y="3570773"/>
                </a:lnTo>
                <a:lnTo>
                  <a:pt x="0" y="357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49985" y="157868"/>
            <a:ext cx="7188030" cy="14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08"/>
              </a:lnSpc>
            </a:pPr>
            <a:r>
              <a:rPr lang="en-US" b="true" sz="10608" i="true">
                <a:solidFill>
                  <a:srgbClr val="1A0F13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Fine-tuning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95166" y="9490005"/>
            <a:ext cx="491430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13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342118" y="2631454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2" y="0"/>
                </a:moveTo>
                <a:lnTo>
                  <a:pt x="0" y="0"/>
                </a:lnTo>
                <a:lnTo>
                  <a:pt x="0" y="427559"/>
                </a:lnTo>
                <a:lnTo>
                  <a:pt x="6188362" y="427559"/>
                </a:lnTo>
                <a:lnTo>
                  <a:pt x="61883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8182134" y="2761564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3" y="0"/>
                </a:moveTo>
                <a:lnTo>
                  <a:pt x="0" y="0"/>
                </a:lnTo>
                <a:lnTo>
                  <a:pt x="0" y="427560"/>
                </a:lnTo>
                <a:lnTo>
                  <a:pt x="6188363" y="427560"/>
                </a:lnTo>
                <a:lnTo>
                  <a:pt x="61883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52439" y="1944653"/>
            <a:ext cx="6510251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Model &amp; Architecture: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49985" y="2013038"/>
            <a:ext cx="7864451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Tokenization: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5163" y="3297138"/>
            <a:ext cx="6135318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Mistral-7B-v0.3 (decoder-only, autoregressive, 8192-token context)</a:t>
            </a:r>
          </a:p>
          <a:p>
            <a:pPr algn="l">
              <a:lnSpc>
                <a:spcPts val="356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457418" y="3560599"/>
            <a:ext cx="6135318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BPE tokenizer (32k vocab), instruction-response format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Efficient, d</a:t>
            </a: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etermi</a:t>
            </a: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nistic, subword-aware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364152" y="6344715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3" y="0"/>
                </a:moveTo>
                <a:lnTo>
                  <a:pt x="0" y="0"/>
                </a:lnTo>
                <a:lnTo>
                  <a:pt x="0" y="427560"/>
                </a:lnTo>
                <a:lnTo>
                  <a:pt x="6188363" y="427560"/>
                </a:lnTo>
                <a:lnTo>
                  <a:pt x="61883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5546741"/>
            <a:ext cx="6969712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Dataset &amp; Preprocessing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7197" y="7010400"/>
            <a:ext cx="6135318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JSONL with natural language prompts and outputs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Preprocessed to 4096 tokens, left-aligned, truncated as needed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7881746" y="6344715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3" y="0"/>
                </a:moveTo>
                <a:lnTo>
                  <a:pt x="0" y="0"/>
                </a:lnTo>
                <a:lnTo>
                  <a:pt x="0" y="427560"/>
                </a:lnTo>
                <a:lnTo>
                  <a:pt x="6188363" y="427560"/>
                </a:lnTo>
                <a:lnTo>
                  <a:pt x="61883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47290" y="5546741"/>
            <a:ext cx="6969712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Training Setup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34791" y="7010400"/>
            <a:ext cx="6135318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Epochs: 5, Batch: 4 × 4, LR: 2e-5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Optimizer: AdamW + FP16 + checkpointing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 Evaluated</a:t>
            </a: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every epoch, logged every 10 steps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090773" y="-216833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7"/>
                </a:moveTo>
                <a:lnTo>
                  <a:pt x="2900936" y="5823047"/>
                </a:lnTo>
                <a:lnTo>
                  <a:pt x="2900936" y="0"/>
                </a:lnTo>
                <a:lnTo>
                  <a:pt x="0" y="0"/>
                </a:lnTo>
                <a:lnTo>
                  <a:pt x="0" y="58230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3280" y="6363364"/>
            <a:ext cx="3193316" cy="3193316"/>
          </a:xfrm>
          <a:custGeom>
            <a:avLst/>
            <a:gdLst/>
            <a:ahLst/>
            <a:cxnLst/>
            <a:rect r="r" b="b" t="t" l="l"/>
            <a:pathLst>
              <a:path h="3193316" w="3193316">
                <a:moveTo>
                  <a:pt x="0" y="0"/>
                </a:moveTo>
                <a:lnTo>
                  <a:pt x="3193316" y="0"/>
                </a:lnTo>
                <a:lnTo>
                  <a:pt x="3193316" y="3193316"/>
                </a:lnTo>
                <a:lnTo>
                  <a:pt x="0" y="31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6050" y="422490"/>
            <a:ext cx="11171875" cy="14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08"/>
              </a:lnSpc>
            </a:pPr>
            <a:r>
              <a:rPr lang="en-US" b="true" sz="10608" i="true">
                <a:solidFill>
                  <a:srgbClr val="1A0F13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Transformer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97597" y="9490005"/>
            <a:ext cx="486569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14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304525" y="3216166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2" y="0"/>
                </a:moveTo>
                <a:lnTo>
                  <a:pt x="0" y="0"/>
                </a:lnTo>
                <a:lnTo>
                  <a:pt x="0" y="427560"/>
                </a:lnTo>
                <a:lnTo>
                  <a:pt x="6188362" y="427560"/>
                </a:lnTo>
                <a:lnTo>
                  <a:pt x="61883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8536896" y="3104042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3" y="0"/>
                </a:moveTo>
                <a:lnTo>
                  <a:pt x="0" y="0"/>
                </a:lnTo>
                <a:lnTo>
                  <a:pt x="0" y="427559"/>
                </a:lnTo>
                <a:lnTo>
                  <a:pt x="6188363" y="427559"/>
                </a:lnTo>
                <a:lnTo>
                  <a:pt x="61883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430568" y="2355516"/>
            <a:ext cx="6510251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Model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04747" y="2355516"/>
            <a:ext cx="7864451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4774" y="3794269"/>
            <a:ext cx="7217894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PyTorch implementation of encoder-decoder transformer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Applies to Caesar, Vigenère, Rail Fence, Monoalphabetic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Uses char-level tokens with &lt;SOS&gt;</a:t>
            </a: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, &lt;EOS&gt; markers</a:t>
            </a:r>
          </a:p>
          <a:p>
            <a:pPr algn="l">
              <a:lnSpc>
                <a:spcPts val="356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812180" y="3903076"/>
            <a:ext cx="6135318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Sinusoidal position encodings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Multi-head self &amp; cross-attention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256-token </a:t>
            </a: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fixed-length </a:t>
            </a: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i</a:t>
            </a: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npu</a:t>
            </a:r>
          </a:p>
          <a:p>
            <a:pPr algn="l">
              <a:lnSpc>
                <a:spcPts val="356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5946484" y="7025151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3" y="0"/>
                </a:moveTo>
                <a:lnTo>
                  <a:pt x="0" y="0"/>
                </a:lnTo>
                <a:lnTo>
                  <a:pt x="0" y="427559"/>
                </a:lnTo>
                <a:lnTo>
                  <a:pt x="6188363" y="427559"/>
                </a:lnTo>
                <a:lnTo>
                  <a:pt x="61883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12028" y="6227176"/>
            <a:ext cx="6969712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Optimization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99529" y="7690835"/>
            <a:ext cx="6812418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Hyperparameters tuned with Optuna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Trained with Adam, cross-entropy loss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Dropout, layer norm, checkpointing used</a:t>
            </a:r>
          </a:p>
          <a:p>
            <a:pPr algn="l">
              <a:lnSpc>
                <a:spcPts val="356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090773" y="-216833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7"/>
                </a:moveTo>
                <a:lnTo>
                  <a:pt x="2900936" y="5823047"/>
                </a:lnTo>
                <a:lnTo>
                  <a:pt x="2900936" y="0"/>
                </a:lnTo>
                <a:lnTo>
                  <a:pt x="0" y="0"/>
                </a:lnTo>
                <a:lnTo>
                  <a:pt x="0" y="58230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634924" y="152400"/>
            <a:ext cx="19176165" cy="109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08"/>
              </a:lnSpc>
            </a:pPr>
            <a:r>
              <a:rPr lang="en-US" b="true" sz="8208" i="true">
                <a:solidFill>
                  <a:srgbClr val="1A0F13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Enhanced Transformer for Caesar Cipher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304525" y="2536026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2" y="0"/>
                </a:moveTo>
                <a:lnTo>
                  <a:pt x="0" y="0"/>
                </a:lnTo>
                <a:lnTo>
                  <a:pt x="0" y="427559"/>
                </a:lnTo>
                <a:lnTo>
                  <a:pt x="6188362" y="427559"/>
                </a:lnTo>
                <a:lnTo>
                  <a:pt x="61883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536896" y="2423901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3" y="0"/>
                </a:moveTo>
                <a:lnTo>
                  <a:pt x="0" y="0"/>
                </a:lnTo>
                <a:lnTo>
                  <a:pt x="0" y="427559"/>
                </a:lnTo>
                <a:lnTo>
                  <a:pt x="6188363" y="427559"/>
                </a:lnTo>
                <a:lnTo>
                  <a:pt x="61883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608235"/>
            <a:ext cx="7622630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Positional Encoding Innovation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04747" y="1675375"/>
            <a:ext cx="7864451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Why It 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4774" y="3114128"/>
            <a:ext cx="7217894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Replaced sinusoidal with learned embeddings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Combined token + position using addition</a:t>
            </a:r>
          </a:p>
          <a:p>
            <a:pPr algn="l">
              <a:lnSpc>
                <a:spcPts val="356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12180" y="3222935"/>
            <a:ext cx="7078421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Learns Caesar-style shift patterns efficiently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Keeps original embedding dimensions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Optimized </a:t>
            </a: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for stable gradient flow</a:t>
            </a:r>
          </a:p>
          <a:p>
            <a:pPr algn="l">
              <a:lnSpc>
                <a:spcPts val="356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304525" y="6760576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2" y="0"/>
                </a:moveTo>
                <a:lnTo>
                  <a:pt x="0" y="0"/>
                </a:lnTo>
                <a:lnTo>
                  <a:pt x="0" y="427560"/>
                </a:lnTo>
                <a:lnTo>
                  <a:pt x="6188362" y="427560"/>
                </a:lnTo>
                <a:lnTo>
                  <a:pt x="61883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634924" y="5918510"/>
            <a:ext cx="6969712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Data Strategy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4525" y="7458075"/>
            <a:ext cx="6812418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1M Caesar samples (Google + Tatoeba)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Augmentation: R3 → R1–5 → all 25 shifts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Tokenized at character level (max 256)</a:t>
            </a:r>
          </a:p>
          <a:p>
            <a:pPr algn="l">
              <a:lnSpc>
                <a:spcPts val="356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014173" y="6272462"/>
            <a:ext cx="3425922" cy="3425922"/>
          </a:xfrm>
          <a:custGeom>
            <a:avLst/>
            <a:gdLst/>
            <a:ahLst/>
            <a:cxnLst/>
            <a:rect r="r" b="b" t="t" l="l"/>
            <a:pathLst>
              <a:path h="3425922" w="3425922">
                <a:moveTo>
                  <a:pt x="0" y="0"/>
                </a:moveTo>
                <a:lnTo>
                  <a:pt x="3425921" y="0"/>
                </a:lnTo>
                <a:lnTo>
                  <a:pt x="3425921" y="3425921"/>
                </a:lnTo>
                <a:lnTo>
                  <a:pt x="0" y="3425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396505" y="9490005"/>
            <a:ext cx="488752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15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8135080" y="6760576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2" y="0"/>
                </a:moveTo>
                <a:lnTo>
                  <a:pt x="0" y="0"/>
                </a:lnTo>
                <a:lnTo>
                  <a:pt x="0" y="427560"/>
                </a:lnTo>
                <a:lnTo>
                  <a:pt x="6188362" y="427560"/>
                </a:lnTo>
                <a:lnTo>
                  <a:pt x="61883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87100" y="5880577"/>
            <a:ext cx="6969712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Implementation Notes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35080" y="7458075"/>
            <a:ext cx="6812418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Token + Positional + Projection layers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Uses special tokens: &lt;PAD&gt;, &lt;SOS&gt;, &lt;EOS&gt;</a:t>
            </a:r>
          </a:p>
          <a:p>
            <a:pPr algn="l" marL="642230" indent="-321115" lvl="1">
              <a:lnSpc>
                <a:spcPts val="3569"/>
              </a:lnSpc>
              <a:buFont typeface="Arial"/>
              <a:buChar char="•"/>
            </a:pPr>
            <a:r>
              <a:rPr lang="en-US" b="true" sz="2974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Stratified 80/10/10 data split</a:t>
            </a:r>
          </a:p>
          <a:p>
            <a:pPr algn="l">
              <a:lnSpc>
                <a:spcPts val="356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4099" y="1155760"/>
            <a:ext cx="15731625" cy="827651"/>
            <a:chOff x="0" y="0"/>
            <a:chExt cx="4578715" cy="24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8715" cy="240889"/>
            </a:xfrm>
            <a:custGeom>
              <a:avLst/>
              <a:gdLst/>
              <a:ahLst/>
              <a:cxnLst/>
              <a:rect r="r" b="b" t="t" l="l"/>
              <a:pathLst>
                <a:path h="240889" w="4578715">
                  <a:moveTo>
                    <a:pt x="4921" y="0"/>
                  </a:moveTo>
                  <a:lnTo>
                    <a:pt x="4573793" y="0"/>
                  </a:lnTo>
                  <a:cubicBezTo>
                    <a:pt x="4576511" y="0"/>
                    <a:pt x="4578715" y="2203"/>
                    <a:pt x="4578715" y="4921"/>
                  </a:cubicBezTo>
                  <a:lnTo>
                    <a:pt x="4578715" y="235968"/>
                  </a:lnTo>
                  <a:cubicBezTo>
                    <a:pt x="4578715" y="238686"/>
                    <a:pt x="4576511" y="240889"/>
                    <a:pt x="4573793" y="240889"/>
                  </a:cubicBezTo>
                  <a:lnTo>
                    <a:pt x="4921" y="240889"/>
                  </a:lnTo>
                  <a:cubicBezTo>
                    <a:pt x="2203" y="240889"/>
                    <a:pt x="0" y="238686"/>
                    <a:pt x="0" y="235968"/>
                  </a:cubicBezTo>
                  <a:lnTo>
                    <a:pt x="0" y="4921"/>
                  </a:lnTo>
                  <a:cubicBezTo>
                    <a:pt x="0" y="2203"/>
                    <a:pt x="2203" y="0"/>
                    <a:pt x="4921" y="0"/>
                  </a:cubicBezTo>
                  <a:close/>
                </a:path>
              </a:pathLst>
            </a:custGeom>
            <a:solidFill>
              <a:srgbClr val="A497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78715" cy="25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4099" y="2044015"/>
            <a:ext cx="15731625" cy="827651"/>
            <a:chOff x="0" y="0"/>
            <a:chExt cx="4578715" cy="2408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8715" cy="240889"/>
            </a:xfrm>
            <a:custGeom>
              <a:avLst/>
              <a:gdLst/>
              <a:ahLst/>
              <a:cxnLst/>
              <a:rect r="r" b="b" t="t" l="l"/>
              <a:pathLst>
                <a:path h="240889" w="4578715">
                  <a:moveTo>
                    <a:pt x="4921" y="0"/>
                  </a:moveTo>
                  <a:lnTo>
                    <a:pt x="4573793" y="0"/>
                  </a:lnTo>
                  <a:cubicBezTo>
                    <a:pt x="4576511" y="0"/>
                    <a:pt x="4578715" y="2203"/>
                    <a:pt x="4578715" y="4921"/>
                  </a:cubicBezTo>
                  <a:lnTo>
                    <a:pt x="4578715" y="235968"/>
                  </a:lnTo>
                  <a:cubicBezTo>
                    <a:pt x="4578715" y="238686"/>
                    <a:pt x="4576511" y="240889"/>
                    <a:pt x="4573793" y="240889"/>
                  </a:cubicBezTo>
                  <a:lnTo>
                    <a:pt x="4921" y="240889"/>
                  </a:lnTo>
                  <a:cubicBezTo>
                    <a:pt x="2203" y="240889"/>
                    <a:pt x="0" y="238686"/>
                    <a:pt x="0" y="235968"/>
                  </a:cubicBezTo>
                  <a:lnTo>
                    <a:pt x="0" y="4921"/>
                  </a:lnTo>
                  <a:cubicBezTo>
                    <a:pt x="0" y="2203"/>
                    <a:pt x="2203" y="0"/>
                    <a:pt x="4921" y="0"/>
                  </a:cubicBezTo>
                  <a:close/>
                </a:path>
              </a:pathLst>
            </a:custGeom>
            <a:solidFill>
              <a:srgbClr val="AAB8C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578715" cy="25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4099" y="2932270"/>
            <a:ext cx="15731625" cy="827651"/>
            <a:chOff x="0" y="0"/>
            <a:chExt cx="4578715" cy="2408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78715" cy="240889"/>
            </a:xfrm>
            <a:custGeom>
              <a:avLst/>
              <a:gdLst/>
              <a:ahLst/>
              <a:cxnLst/>
              <a:rect r="r" b="b" t="t" l="l"/>
              <a:pathLst>
                <a:path h="240889" w="4578715">
                  <a:moveTo>
                    <a:pt x="4921" y="0"/>
                  </a:moveTo>
                  <a:lnTo>
                    <a:pt x="4573793" y="0"/>
                  </a:lnTo>
                  <a:cubicBezTo>
                    <a:pt x="4576511" y="0"/>
                    <a:pt x="4578715" y="2203"/>
                    <a:pt x="4578715" y="4921"/>
                  </a:cubicBezTo>
                  <a:lnTo>
                    <a:pt x="4578715" y="235968"/>
                  </a:lnTo>
                  <a:cubicBezTo>
                    <a:pt x="4578715" y="238686"/>
                    <a:pt x="4576511" y="240889"/>
                    <a:pt x="4573793" y="240889"/>
                  </a:cubicBezTo>
                  <a:lnTo>
                    <a:pt x="4921" y="240889"/>
                  </a:lnTo>
                  <a:cubicBezTo>
                    <a:pt x="2203" y="240889"/>
                    <a:pt x="0" y="238686"/>
                    <a:pt x="0" y="235968"/>
                  </a:cubicBezTo>
                  <a:lnTo>
                    <a:pt x="0" y="4921"/>
                  </a:lnTo>
                  <a:cubicBezTo>
                    <a:pt x="0" y="2203"/>
                    <a:pt x="2203" y="0"/>
                    <a:pt x="4921" y="0"/>
                  </a:cubicBezTo>
                  <a:close/>
                </a:path>
              </a:pathLst>
            </a:custGeom>
            <a:solidFill>
              <a:srgbClr val="A497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578715" cy="25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4099" y="3820524"/>
            <a:ext cx="15731625" cy="827651"/>
            <a:chOff x="0" y="0"/>
            <a:chExt cx="4578715" cy="2408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78715" cy="240889"/>
            </a:xfrm>
            <a:custGeom>
              <a:avLst/>
              <a:gdLst/>
              <a:ahLst/>
              <a:cxnLst/>
              <a:rect r="r" b="b" t="t" l="l"/>
              <a:pathLst>
                <a:path h="240889" w="4578715">
                  <a:moveTo>
                    <a:pt x="4921" y="0"/>
                  </a:moveTo>
                  <a:lnTo>
                    <a:pt x="4573793" y="0"/>
                  </a:lnTo>
                  <a:cubicBezTo>
                    <a:pt x="4576511" y="0"/>
                    <a:pt x="4578715" y="2203"/>
                    <a:pt x="4578715" y="4921"/>
                  </a:cubicBezTo>
                  <a:lnTo>
                    <a:pt x="4578715" y="235968"/>
                  </a:lnTo>
                  <a:cubicBezTo>
                    <a:pt x="4578715" y="238686"/>
                    <a:pt x="4576511" y="240889"/>
                    <a:pt x="4573793" y="240889"/>
                  </a:cubicBezTo>
                  <a:lnTo>
                    <a:pt x="4921" y="240889"/>
                  </a:lnTo>
                  <a:cubicBezTo>
                    <a:pt x="2203" y="240889"/>
                    <a:pt x="0" y="238686"/>
                    <a:pt x="0" y="235968"/>
                  </a:cubicBezTo>
                  <a:lnTo>
                    <a:pt x="0" y="4921"/>
                  </a:lnTo>
                  <a:cubicBezTo>
                    <a:pt x="0" y="2203"/>
                    <a:pt x="2203" y="0"/>
                    <a:pt x="4921" y="0"/>
                  </a:cubicBezTo>
                  <a:close/>
                </a:path>
              </a:pathLst>
            </a:custGeom>
            <a:solidFill>
              <a:srgbClr val="AAB8C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578715" cy="25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4099" y="4708779"/>
            <a:ext cx="15731625" cy="827651"/>
            <a:chOff x="0" y="0"/>
            <a:chExt cx="4578715" cy="2408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78715" cy="240889"/>
            </a:xfrm>
            <a:custGeom>
              <a:avLst/>
              <a:gdLst/>
              <a:ahLst/>
              <a:cxnLst/>
              <a:rect r="r" b="b" t="t" l="l"/>
              <a:pathLst>
                <a:path h="240889" w="4578715">
                  <a:moveTo>
                    <a:pt x="4921" y="0"/>
                  </a:moveTo>
                  <a:lnTo>
                    <a:pt x="4573793" y="0"/>
                  </a:lnTo>
                  <a:cubicBezTo>
                    <a:pt x="4576511" y="0"/>
                    <a:pt x="4578715" y="2203"/>
                    <a:pt x="4578715" y="4921"/>
                  </a:cubicBezTo>
                  <a:lnTo>
                    <a:pt x="4578715" y="235968"/>
                  </a:lnTo>
                  <a:cubicBezTo>
                    <a:pt x="4578715" y="238686"/>
                    <a:pt x="4576511" y="240889"/>
                    <a:pt x="4573793" y="240889"/>
                  </a:cubicBezTo>
                  <a:lnTo>
                    <a:pt x="4921" y="240889"/>
                  </a:lnTo>
                  <a:cubicBezTo>
                    <a:pt x="2203" y="240889"/>
                    <a:pt x="0" y="238686"/>
                    <a:pt x="0" y="235968"/>
                  </a:cubicBezTo>
                  <a:lnTo>
                    <a:pt x="0" y="4921"/>
                  </a:lnTo>
                  <a:cubicBezTo>
                    <a:pt x="0" y="2203"/>
                    <a:pt x="2203" y="0"/>
                    <a:pt x="4921" y="0"/>
                  </a:cubicBezTo>
                  <a:close/>
                </a:path>
              </a:pathLst>
            </a:custGeom>
            <a:solidFill>
              <a:srgbClr val="A497C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578715" cy="25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253184" y="342215"/>
            <a:ext cx="1780369" cy="767047"/>
            <a:chOff x="0" y="0"/>
            <a:chExt cx="518179" cy="2232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8179" cy="223250"/>
            </a:xfrm>
            <a:custGeom>
              <a:avLst/>
              <a:gdLst/>
              <a:ahLst/>
              <a:cxnLst/>
              <a:rect r="r" b="b" t="t" l="l"/>
              <a:pathLst>
                <a:path h="223250" w="518179">
                  <a:moveTo>
                    <a:pt x="43485" y="0"/>
                  </a:moveTo>
                  <a:lnTo>
                    <a:pt x="474694" y="0"/>
                  </a:lnTo>
                  <a:cubicBezTo>
                    <a:pt x="498710" y="0"/>
                    <a:pt x="518179" y="19469"/>
                    <a:pt x="518179" y="43485"/>
                  </a:cubicBezTo>
                  <a:lnTo>
                    <a:pt x="518179" y="179765"/>
                  </a:lnTo>
                  <a:cubicBezTo>
                    <a:pt x="518179" y="191298"/>
                    <a:pt x="513598" y="202359"/>
                    <a:pt x="505443" y="210514"/>
                  </a:cubicBezTo>
                  <a:cubicBezTo>
                    <a:pt x="497288" y="218669"/>
                    <a:pt x="486227" y="223250"/>
                    <a:pt x="474694" y="223250"/>
                  </a:cubicBezTo>
                  <a:lnTo>
                    <a:pt x="43485" y="223250"/>
                  </a:lnTo>
                  <a:cubicBezTo>
                    <a:pt x="19469" y="223250"/>
                    <a:pt x="0" y="203781"/>
                    <a:pt x="0" y="179765"/>
                  </a:cubicBezTo>
                  <a:lnTo>
                    <a:pt x="0" y="43485"/>
                  </a:lnTo>
                  <a:cubicBezTo>
                    <a:pt x="0" y="19469"/>
                    <a:pt x="19469" y="0"/>
                    <a:pt x="43485" y="0"/>
                  </a:cubicBezTo>
                  <a:close/>
                </a:path>
              </a:pathLst>
            </a:custGeom>
            <a:solidFill>
              <a:srgbClr val="8B50B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518179" cy="24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094157" y="342215"/>
            <a:ext cx="1780369" cy="767047"/>
            <a:chOff x="0" y="0"/>
            <a:chExt cx="518179" cy="2232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18179" cy="223250"/>
            </a:xfrm>
            <a:custGeom>
              <a:avLst/>
              <a:gdLst/>
              <a:ahLst/>
              <a:cxnLst/>
              <a:rect r="r" b="b" t="t" l="l"/>
              <a:pathLst>
                <a:path h="223250" w="518179">
                  <a:moveTo>
                    <a:pt x="43485" y="0"/>
                  </a:moveTo>
                  <a:lnTo>
                    <a:pt x="474694" y="0"/>
                  </a:lnTo>
                  <a:cubicBezTo>
                    <a:pt x="498710" y="0"/>
                    <a:pt x="518179" y="19469"/>
                    <a:pt x="518179" y="43485"/>
                  </a:cubicBezTo>
                  <a:lnTo>
                    <a:pt x="518179" y="179765"/>
                  </a:lnTo>
                  <a:cubicBezTo>
                    <a:pt x="518179" y="191298"/>
                    <a:pt x="513598" y="202359"/>
                    <a:pt x="505443" y="210514"/>
                  </a:cubicBezTo>
                  <a:cubicBezTo>
                    <a:pt x="497288" y="218669"/>
                    <a:pt x="486227" y="223250"/>
                    <a:pt x="474694" y="223250"/>
                  </a:cubicBezTo>
                  <a:lnTo>
                    <a:pt x="43485" y="223250"/>
                  </a:lnTo>
                  <a:cubicBezTo>
                    <a:pt x="19469" y="223250"/>
                    <a:pt x="0" y="203781"/>
                    <a:pt x="0" y="179765"/>
                  </a:cubicBezTo>
                  <a:lnTo>
                    <a:pt x="0" y="43485"/>
                  </a:lnTo>
                  <a:cubicBezTo>
                    <a:pt x="0" y="19469"/>
                    <a:pt x="19469" y="0"/>
                    <a:pt x="43485" y="0"/>
                  </a:cubicBezTo>
                  <a:close/>
                </a:path>
              </a:pathLst>
            </a:custGeom>
            <a:solidFill>
              <a:srgbClr val="596B8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518179" cy="24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935130" y="342215"/>
            <a:ext cx="1780369" cy="767047"/>
            <a:chOff x="0" y="0"/>
            <a:chExt cx="518179" cy="2232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8179" cy="223250"/>
            </a:xfrm>
            <a:custGeom>
              <a:avLst/>
              <a:gdLst/>
              <a:ahLst/>
              <a:cxnLst/>
              <a:rect r="r" b="b" t="t" l="l"/>
              <a:pathLst>
                <a:path h="223250" w="518179">
                  <a:moveTo>
                    <a:pt x="43485" y="0"/>
                  </a:moveTo>
                  <a:lnTo>
                    <a:pt x="474694" y="0"/>
                  </a:lnTo>
                  <a:cubicBezTo>
                    <a:pt x="498710" y="0"/>
                    <a:pt x="518179" y="19469"/>
                    <a:pt x="518179" y="43485"/>
                  </a:cubicBezTo>
                  <a:lnTo>
                    <a:pt x="518179" y="179765"/>
                  </a:lnTo>
                  <a:cubicBezTo>
                    <a:pt x="518179" y="191298"/>
                    <a:pt x="513598" y="202359"/>
                    <a:pt x="505443" y="210514"/>
                  </a:cubicBezTo>
                  <a:cubicBezTo>
                    <a:pt x="497288" y="218669"/>
                    <a:pt x="486227" y="223250"/>
                    <a:pt x="474694" y="223250"/>
                  </a:cubicBezTo>
                  <a:lnTo>
                    <a:pt x="43485" y="223250"/>
                  </a:lnTo>
                  <a:cubicBezTo>
                    <a:pt x="19469" y="223250"/>
                    <a:pt x="0" y="203781"/>
                    <a:pt x="0" y="179765"/>
                  </a:cubicBezTo>
                  <a:lnTo>
                    <a:pt x="0" y="43485"/>
                  </a:lnTo>
                  <a:cubicBezTo>
                    <a:pt x="0" y="19469"/>
                    <a:pt x="19469" y="0"/>
                    <a:pt x="43485" y="0"/>
                  </a:cubicBezTo>
                  <a:close/>
                </a:path>
              </a:pathLst>
            </a:custGeom>
            <a:solidFill>
              <a:srgbClr val="8B50B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518179" cy="24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6102" y="342215"/>
            <a:ext cx="1780369" cy="767047"/>
            <a:chOff x="0" y="0"/>
            <a:chExt cx="518179" cy="2232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18179" cy="223250"/>
            </a:xfrm>
            <a:custGeom>
              <a:avLst/>
              <a:gdLst/>
              <a:ahLst/>
              <a:cxnLst/>
              <a:rect r="r" b="b" t="t" l="l"/>
              <a:pathLst>
                <a:path h="223250" w="518179">
                  <a:moveTo>
                    <a:pt x="43485" y="0"/>
                  </a:moveTo>
                  <a:lnTo>
                    <a:pt x="474694" y="0"/>
                  </a:lnTo>
                  <a:cubicBezTo>
                    <a:pt x="498710" y="0"/>
                    <a:pt x="518179" y="19469"/>
                    <a:pt x="518179" y="43485"/>
                  </a:cubicBezTo>
                  <a:lnTo>
                    <a:pt x="518179" y="179765"/>
                  </a:lnTo>
                  <a:cubicBezTo>
                    <a:pt x="518179" y="191298"/>
                    <a:pt x="513598" y="202359"/>
                    <a:pt x="505443" y="210514"/>
                  </a:cubicBezTo>
                  <a:cubicBezTo>
                    <a:pt x="497288" y="218669"/>
                    <a:pt x="486227" y="223250"/>
                    <a:pt x="474694" y="223250"/>
                  </a:cubicBezTo>
                  <a:lnTo>
                    <a:pt x="43485" y="223250"/>
                  </a:lnTo>
                  <a:cubicBezTo>
                    <a:pt x="19469" y="223250"/>
                    <a:pt x="0" y="203781"/>
                    <a:pt x="0" y="179765"/>
                  </a:cubicBezTo>
                  <a:lnTo>
                    <a:pt x="0" y="43485"/>
                  </a:lnTo>
                  <a:cubicBezTo>
                    <a:pt x="0" y="19469"/>
                    <a:pt x="19469" y="0"/>
                    <a:pt x="43485" y="0"/>
                  </a:cubicBezTo>
                  <a:close/>
                </a:path>
              </a:pathLst>
            </a:custGeom>
            <a:solidFill>
              <a:srgbClr val="596B8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518179" cy="24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58581" y="1341533"/>
            <a:ext cx="2437904" cy="48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6"/>
              </a:lnSpc>
              <a:spcBef>
                <a:spcPct val="0"/>
              </a:spcBef>
            </a:pPr>
            <a:r>
              <a:rPr lang="en-US" b="true" sz="2890" spc="-86">
                <a:solidFill>
                  <a:srgbClr val="FAFAFA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</a:t>
            </a:r>
            <a:r>
              <a:rPr lang="en-US" b="true" sz="2890" spc="-86">
                <a:solidFill>
                  <a:srgbClr val="FAFAFA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aesar (Vanilla)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8581" y="2229787"/>
            <a:ext cx="2818706" cy="48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6"/>
              </a:lnSpc>
              <a:spcBef>
                <a:spcPct val="0"/>
              </a:spcBef>
            </a:pPr>
            <a:r>
              <a:rPr lang="en-US" b="true" sz="2890" spc="-86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Caesar (Updated)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8581" y="3127567"/>
            <a:ext cx="3191470" cy="45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6"/>
              </a:lnSpc>
              <a:spcBef>
                <a:spcPct val="0"/>
              </a:spcBef>
            </a:pPr>
            <a:r>
              <a:rPr lang="en-US" b="true" sz="2690" spc="-8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Monoalphabetic 1 Key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8581" y="4006297"/>
            <a:ext cx="3284736" cy="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6"/>
              </a:lnSpc>
              <a:spcBef>
                <a:spcPct val="0"/>
              </a:spcBef>
            </a:pPr>
            <a:r>
              <a:rPr lang="en-US" b="true" sz="2590" spc="-77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Monoalphabetic 5 Keys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6670" y="4905350"/>
            <a:ext cx="3468787" cy="42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b="true" sz="2490" spc="-7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Monoalphabetic 100 Keys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58581" y="5792331"/>
            <a:ext cx="1585457" cy="38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6"/>
              </a:lnSpc>
              <a:spcBef>
                <a:spcPct val="0"/>
              </a:spcBef>
            </a:pPr>
            <a:r>
              <a:rPr lang="en-US" sz="2290" spc="-6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Security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428304" y="470253"/>
            <a:ext cx="1430128" cy="48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-83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D_MODE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21608" y="470253"/>
            <a:ext cx="1125467" cy="48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-83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HEADS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203555" y="470253"/>
            <a:ext cx="1243518" cy="48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-83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LAYERS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963358" y="470253"/>
            <a:ext cx="1405857" cy="48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-83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D_FF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574012" y="6519666"/>
            <a:ext cx="15731712" cy="827651"/>
            <a:chOff x="0" y="0"/>
            <a:chExt cx="4578740" cy="24088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578740" cy="240889"/>
            </a:xfrm>
            <a:custGeom>
              <a:avLst/>
              <a:gdLst/>
              <a:ahLst/>
              <a:cxnLst/>
              <a:rect r="r" b="b" t="t" l="l"/>
              <a:pathLst>
                <a:path h="240889" w="4578740">
                  <a:moveTo>
                    <a:pt x="4921" y="0"/>
                  </a:moveTo>
                  <a:lnTo>
                    <a:pt x="4573819" y="0"/>
                  </a:lnTo>
                  <a:cubicBezTo>
                    <a:pt x="4575124" y="0"/>
                    <a:pt x="4576376" y="518"/>
                    <a:pt x="4577299" y="1441"/>
                  </a:cubicBezTo>
                  <a:cubicBezTo>
                    <a:pt x="4578222" y="2364"/>
                    <a:pt x="4578740" y="3616"/>
                    <a:pt x="4578740" y="4921"/>
                  </a:cubicBezTo>
                  <a:lnTo>
                    <a:pt x="4578740" y="235968"/>
                  </a:lnTo>
                  <a:cubicBezTo>
                    <a:pt x="4578740" y="237273"/>
                    <a:pt x="4578222" y="238525"/>
                    <a:pt x="4577299" y="239448"/>
                  </a:cubicBezTo>
                  <a:cubicBezTo>
                    <a:pt x="4576376" y="240371"/>
                    <a:pt x="4575124" y="240889"/>
                    <a:pt x="4573819" y="240889"/>
                  </a:cubicBezTo>
                  <a:lnTo>
                    <a:pt x="4921" y="240889"/>
                  </a:lnTo>
                  <a:cubicBezTo>
                    <a:pt x="3616" y="240889"/>
                    <a:pt x="2364" y="240371"/>
                    <a:pt x="1441" y="239448"/>
                  </a:cubicBezTo>
                  <a:cubicBezTo>
                    <a:pt x="518" y="238525"/>
                    <a:pt x="0" y="237273"/>
                    <a:pt x="0" y="235968"/>
                  </a:cubicBezTo>
                  <a:lnTo>
                    <a:pt x="0" y="4921"/>
                  </a:lnTo>
                  <a:cubicBezTo>
                    <a:pt x="0" y="3616"/>
                    <a:pt x="518" y="2364"/>
                    <a:pt x="1441" y="1441"/>
                  </a:cubicBezTo>
                  <a:cubicBezTo>
                    <a:pt x="2364" y="518"/>
                    <a:pt x="3616" y="0"/>
                    <a:pt x="4921" y="0"/>
                  </a:cubicBezTo>
                  <a:close/>
                </a:path>
              </a:pathLst>
            </a:custGeom>
            <a:solidFill>
              <a:srgbClr val="A497C5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4578740" cy="25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74099" y="5593580"/>
            <a:ext cx="15731625" cy="827651"/>
            <a:chOff x="0" y="0"/>
            <a:chExt cx="4578715" cy="24088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578715" cy="240889"/>
            </a:xfrm>
            <a:custGeom>
              <a:avLst/>
              <a:gdLst/>
              <a:ahLst/>
              <a:cxnLst/>
              <a:rect r="r" b="b" t="t" l="l"/>
              <a:pathLst>
                <a:path h="240889" w="4578715">
                  <a:moveTo>
                    <a:pt x="4921" y="0"/>
                  </a:moveTo>
                  <a:lnTo>
                    <a:pt x="4573793" y="0"/>
                  </a:lnTo>
                  <a:cubicBezTo>
                    <a:pt x="4576511" y="0"/>
                    <a:pt x="4578715" y="2203"/>
                    <a:pt x="4578715" y="4921"/>
                  </a:cubicBezTo>
                  <a:lnTo>
                    <a:pt x="4578715" y="235968"/>
                  </a:lnTo>
                  <a:cubicBezTo>
                    <a:pt x="4578715" y="238686"/>
                    <a:pt x="4576511" y="240889"/>
                    <a:pt x="4573793" y="240889"/>
                  </a:cubicBezTo>
                  <a:lnTo>
                    <a:pt x="4921" y="240889"/>
                  </a:lnTo>
                  <a:cubicBezTo>
                    <a:pt x="2203" y="240889"/>
                    <a:pt x="0" y="238686"/>
                    <a:pt x="0" y="235968"/>
                  </a:cubicBezTo>
                  <a:lnTo>
                    <a:pt x="0" y="4921"/>
                  </a:lnTo>
                  <a:cubicBezTo>
                    <a:pt x="0" y="2203"/>
                    <a:pt x="2203" y="0"/>
                    <a:pt x="4921" y="0"/>
                  </a:cubicBezTo>
                  <a:close/>
                </a:path>
              </a:pathLst>
            </a:custGeom>
            <a:solidFill>
              <a:srgbClr val="AAB8C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4578715" cy="25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711337" y="5779352"/>
            <a:ext cx="2403078" cy="48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6"/>
              </a:lnSpc>
              <a:spcBef>
                <a:spcPct val="0"/>
              </a:spcBef>
            </a:pPr>
            <a:r>
              <a:rPr lang="en-US" b="true" sz="2890" spc="-86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Vigen`ere 1 Key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43336" y="6678527"/>
            <a:ext cx="2722463" cy="48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6"/>
              </a:lnSpc>
              <a:spcBef>
                <a:spcPct val="0"/>
              </a:spcBef>
            </a:pPr>
            <a:r>
              <a:rPr lang="en-US" b="true" sz="2890" spc="-86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Vigen`ere 5 Keys 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574012" y="7441344"/>
            <a:ext cx="15731712" cy="827651"/>
            <a:chOff x="0" y="0"/>
            <a:chExt cx="4578740" cy="24088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578740" cy="240889"/>
            </a:xfrm>
            <a:custGeom>
              <a:avLst/>
              <a:gdLst/>
              <a:ahLst/>
              <a:cxnLst/>
              <a:rect r="r" b="b" t="t" l="l"/>
              <a:pathLst>
                <a:path h="240889" w="4578740">
                  <a:moveTo>
                    <a:pt x="4921" y="0"/>
                  </a:moveTo>
                  <a:lnTo>
                    <a:pt x="4573819" y="0"/>
                  </a:lnTo>
                  <a:cubicBezTo>
                    <a:pt x="4575124" y="0"/>
                    <a:pt x="4576376" y="518"/>
                    <a:pt x="4577299" y="1441"/>
                  </a:cubicBezTo>
                  <a:cubicBezTo>
                    <a:pt x="4578222" y="2364"/>
                    <a:pt x="4578740" y="3616"/>
                    <a:pt x="4578740" y="4921"/>
                  </a:cubicBezTo>
                  <a:lnTo>
                    <a:pt x="4578740" y="235968"/>
                  </a:lnTo>
                  <a:cubicBezTo>
                    <a:pt x="4578740" y="237273"/>
                    <a:pt x="4578222" y="238525"/>
                    <a:pt x="4577299" y="239448"/>
                  </a:cubicBezTo>
                  <a:cubicBezTo>
                    <a:pt x="4576376" y="240371"/>
                    <a:pt x="4575124" y="240889"/>
                    <a:pt x="4573819" y="240889"/>
                  </a:cubicBezTo>
                  <a:lnTo>
                    <a:pt x="4921" y="240889"/>
                  </a:lnTo>
                  <a:cubicBezTo>
                    <a:pt x="3616" y="240889"/>
                    <a:pt x="2364" y="240371"/>
                    <a:pt x="1441" y="239448"/>
                  </a:cubicBezTo>
                  <a:cubicBezTo>
                    <a:pt x="518" y="238525"/>
                    <a:pt x="0" y="237273"/>
                    <a:pt x="0" y="235968"/>
                  </a:cubicBezTo>
                  <a:lnTo>
                    <a:pt x="0" y="4921"/>
                  </a:lnTo>
                  <a:cubicBezTo>
                    <a:pt x="0" y="3616"/>
                    <a:pt x="518" y="2364"/>
                    <a:pt x="1441" y="1441"/>
                  </a:cubicBezTo>
                  <a:cubicBezTo>
                    <a:pt x="2364" y="518"/>
                    <a:pt x="3616" y="0"/>
                    <a:pt x="4921" y="0"/>
                  </a:cubicBezTo>
                  <a:close/>
                </a:path>
              </a:pathLst>
            </a:custGeom>
            <a:solidFill>
              <a:srgbClr val="AAB8C2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4578740" cy="25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589736" y="8326145"/>
            <a:ext cx="15715989" cy="827651"/>
            <a:chOff x="0" y="0"/>
            <a:chExt cx="4574164" cy="24088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4574164" cy="240889"/>
            </a:xfrm>
            <a:custGeom>
              <a:avLst/>
              <a:gdLst/>
              <a:ahLst/>
              <a:cxnLst/>
              <a:rect r="r" b="b" t="t" l="l"/>
              <a:pathLst>
                <a:path h="240889" w="4574164">
                  <a:moveTo>
                    <a:pt x="4926" y="0"/>
                  </a:moveTo>
                  <a:lnTo>
                    <a:pt x="4569238" y="0"/>
                  </a:lnTo>
                  <a:cubicBezTo>
                    <a:pt x="4570544" y="0"/>
                    <a:pt x="4571797" y="519"/>
                    <a:pt x="4572721" y="1443"/>
                  </a:cubicBezTo>
                  <a:cubicBezTo>
                    <a:pt x="4573645" y="2367"/>
                    <a:pt x="4574164" y="3620"/>
                    <a:pt x="4574164" y="4926"/>
                  </a:cubicBezTo>
                  <a:lnTo>
                    <a:pt x="4574164" y="235963"/>
                  </a:lnTo>
                  <a:cubicBezTo>
                    <a:pt x="4574164" y="238684"/>
                    <a:pt x="4571958" y="240889"/>
                    <a:pt x="4569238" y="240889"/>
                  </a:cubicBezTo>
                  <a:lnTo>
                    <a:pt x="4926" y="240889"/>
                  </a:lnTo>
                  <a:cubicBezTo>
                    <a:pt x="3620" y="240889"/>
                    <a:pt x="2367" y="240370"/>
                    <a:pt x="1443" y="239446"/>
                  </a:cubicBezTo>
                  <a:cubicBezTo>
                    <a:pt x="519" y="238522"/>
                    <a:pt x="0" y="237269"/>
                    <a:pt x="0" y="235963"/>
                  </a:cubicBezTo>
                  <a:lnTo>
                    <a:pt x="0" y="4926"/>
                  </a:lnTo>
                  <a:cubicBezTo>
                    <a:pt x="0" y="3620"/>
                    <a:pt x="519" y="2367"/>
                    <a:pt x="1443" y="1443"/>
                  </a:cubicBezTo>
                  <a:cubicBezTo>
                    <a:pt x="2367" y="519"/>
                    <a:pt x="3620" y="0"/>
                    <a:pt x="4926" y="0"/>
                  </a:cubicBezTo>
                  <a:close/>
                </a:path>
              </a:pathLst>
            </a:custGeom>
            <a:solidFill>
              <a:srgbClr val="A497C5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9050"/>
              <a:ext cx="4574164" cy="25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743336" y="7623542"/>
            <a:ext cx="3000276" cy="48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6"/>
              </a:lnSpc>
              <a:spcBef>
                <a:spcPct val="0"/>
              </a:spcBef>
            </a:pPr>
            <a:r>
              <a:rPr lang="en-US" b="true" sz="2890" spc="-86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Vigen`ere 100 Keys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11337" y="8516645"/>
            <a:ext cx="1616373" cy="48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6"/>
              </a:lnSpc>
              <a:spcBef>
                <a:spcPct val="0"/>
              </a:spcBef>
            </a:pPr>
            <a:r>
              <a:rPr lang="en-US" b="true" sz="2890" spc="-86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Rail Fence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4253184" y="1155760"/>
            <a:ext cx="1780369" cy="8044534"/>
            <a:chOff x="0" y="0"/>
            <a:chExt cx="518179" cy="2341374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18179" cy="2341375"/>
            </a:xfrm>
            <a:custGeom>
              <a:avLst/>
              <a:gdLst/>
              <a:ahLst/>
              <a:cxnLst/>
              <a:rect r="r" b="b" t="t" l="l"/>
              <a:pathLst>
                <a:path h="2341375" w="518179">
                  <a:moveTo>
                    <a:pt x="43485" y="0"/>
                  </a:moveTo>
                  <a:lnTo>
                    <a:pt x="474694" y="0"/>
                  </a:lnTo>
                  <a:cubicBezTo>
                    <a:pt x="498710" y="0"/>
                    <a:pt x="518179" y="19469"/>
                    <a:pt x="518179" y="43485"/>
                  </a:cubicBezTo>
                  <a:lnTo>
                    <a:pt x="518179" y="2297890"/>
                  </a:lnTo>
                  <a:cubicBezTo>
                    <a:pt x="518179" y="2321906"/>
                    <a:pt x="498710" y="2341375"/>
                    <a:pt x="474694" y="2341375"/>
                  </a:cubicBezTo>
                  <a:lnTo>
                    <a:pt x="43485" y="2341375"/>
                  </a:lnTo>
                  <a:cubicBezTo>
                    <a:pt x="31952" y="2341375"/>
                    <a:pt x="20891" y="2336793"/>
                    <a:pt x="12736" y="2328638"/>
                  </a:cubicBezTo>
                  <a:cubicBezTo>
                    <a:pt x="4581" y="2320483"/>
                    <a:pt x="0" y="2309423"/>
                    <a:pt x="0" y="2297890"/>
                  </a:cubicBezTo>
                  <a:lnTo>
                    <a:pt x="0" y="43485"/>
                  </a:lnTo>
                  <a:cubicBezTo>
                    <a:pt x="0" y="19469"/>
                    <a:pt x="19469" y="0"/>
                    <a:pt x="4348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19050"/>
              <a:ext cx="518179" cy="236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1677650" y="290940"/>
            <a:ext cx="1991814" cy="789433"/>
            <a:chOff x="0" y="0"/>
            <a:chExt cx="579721" cy="22976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79721" cy="229766"/>
            </a:xfrm>
            <a:custGeom>
              <a:avLst/>
              <a:gdLst/>
              <a:ahLst/>
              <a:cxnLst/>
              <a:rect r="r" b="b" t="t" l="l"/>
              <a:pathLst>
                <a:path h="229766" w="579721">
                  <a:moveTo>
                    <a:pt x="38869" y="0"/>
                  </a:moveTo>
                  <a:lnTo>
                    <a:pt x="540852" y="0"/>
                  </a:lnTo>
                  <a:cubicBezTo>
                    <a:pt x="551160" y="0"/>
                    <a:pt x="561047" y="4095"/>
                    <a:pt x="568336" y="11384"/>
                  </a:cubicBezTo>
                  <a:cubicBezTo>
                    <a:pt x="575625" y="18674"/>
                    <a:pt x="579721" y="28560"/>
                    <a:pt x="579721" y="38869"/>
                  </a:cubicBezTo>
                  <a:lnTo>
                    <a:pt x="579721" y="190897"/>
                  </a:lnTo>
                  <a:cubicBezTo>
                    <a:pt x="579721" y="212364"/>
                    <a:pt x="562318" y="229766"/>
                    <a:pt x="540852" y="229766"/>
                  </a:cubicBezTo>
                  <a:lnTo>
                    <a:pt x="38869" y="229766"/>
                  </a:lnTo>
                  <a:cubicBezTo>
                    <a:pt x="17402" y="229766"/>
                    <a:pt x="0" y="212364"/>
                    <a:pt x="0" y="190897"/>
                  </a:cubicBezTo>
                  <a:lnTo>
                    <a:pt x="0" y="38869"/>
                  </a:lnTo>
                  <a:cubicBezTo>
                    <a:pt x="0" y="17402"/>
                    <a:pt x="17402" y="0"/>
                    <a:pt x="38869" y="0"/>
                  </a:cubicBezTo>
                  <a:close/>
                </a:path>
              </a:pathLst>
            </a:custGeom>
            <a:solidFill>
              <a:srgbClr val="8B50B7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19050"/>
              <a:ext cx="579721" cy="248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1321062" y="343348"/>
            <a:ext cx="2783084" cy="48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-83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MAX SEQ 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13859963" y="290940"/>
            <a:ext cx="2036756" cy="768715"/>
            <a:chOff x="0" y="0"/>
            <a:chExt cx="592801" cy="223736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592801" cy="223736"/>
            </a:xfrm>
            <a:custGeom>
              <a:avLst/>
              <a:gdLst/>
              <a:ahLst/>
              <a:cxnLst/>
              <a:rect r="r" b="b" t="t" l="l"/>
              <a:pathLst>
                <a:path h="223736" w="592801">
                  <a:moveTo>
                    <a:pt x="38011" y="0"/>
                  </a:moveTo>
                  <a:lnTo>
                    <a:pt x="554790" y="0"/>
                  </a:lnTo>
                  <a:cubicBezTo>
                    <a:pt x="575783" y="0"/>
                    <a:pt x="592801" y="17018"/>
                    <a:pt x="592801" y="38011"/>
                  </a:cubicBezTo>
                  <a:lnTo>
                    <a:pt x="592801" y="185725"/>
                  </a:lnTo>
                  <a:cubicBezTo>
                    <a:pt x="592801" y="195806"/>
                    <a:pt x="588796" y="205474"/>
                    <a:pt x="581668" y="212603"/>
                  </a:cubicBezTo>
                  <a:cubicBezTo>
                    <a:pt x="574539" y="219731"/>
                    <a:pt x="564871" y="223736"/>
                    <a:pt x="554790" y="223736"/>
                  </a:cubicBezTo>
                  <a:lnTo>
                    <a:pt x="38011" y="223736"/>
                  </a:lnTo>
                  <a:cubicBezTo>
                    <a:pt x="27930" y="223736"/>
                    <a:pt x="18262" y="219731"/>
                    <a:pt x="11133" y="212603"/>
                  </a:cubicBezTo>
                  <a:cubicBezTo>
                    <a:pt x="4005" y="205474"/>
                    <a:pt x="0" y="195806"/>
                    <a:pt x="0" y="185725"/>
                  </a:cubicBezTo>
                  <a:lnTo>
                    <a:pt x="0" y="38011"/>
                  </a:lnTo>
                  <a:cubicBezTo>
                    <a:pt x="0" y="27930"/>
                    <a:pt x="4005" y="18262"/>
                    <a:pt x="11133" y="11133"/>
                  </a:cubicBezTo>
                  <a:cubicBezTo>
                    <a:pt x="18262" y="4005"/>
                    <a:pt x="27930" y="0"/>
                    <a:pt x="38011" y="0"/>
                  </a:cubicBezTo>
                  <a:close/>
                </a:path>
              </a:pathLst>
            </a:custGeom>
            <a:solidFill>
              <a:srgbClr val="596B87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19050"/>
              <a:ext cx="592801" cy="24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13833283" y="415584"/>
            <a:ext cx="1968186" cy="48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-83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DROPOUT</a:t>
            </a:r>
          </a:p>
        </p:txBody>
      </p:sp>
      <p:grpSp>
        <p:nvGrpSpPr>
          <p:cNvPr name="Group 66" id="66"/>
          <p:cNvGrpSpPr/>
          <p:nvPr/>
        </p:nvGrpSpPr>
        <p:grpSpPr>
          <a:xfrm rot="0">
            <a:off x="6094157" y="1155760"/>
            <a:ext cx="1780369" cy="8044534"/>
            <a:chOff x="0" y="0"/>
            <a:chExt cx="518179" cy="2341374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518179" cy="2341375"/>
            </a:xfrm>
            <a:custGeom>
              <a:avLst/>
              <a:gdLst/>
              <a:ahLst/>
              <a:cxnLst/>
              <a:rect r="r" b="b" t="t" l="l"/>
              <a:pathLst>
                <a:path h="2341375" w="518179">
                  <a:moveTo>
                    <a:pt x="43485" y="0"/>
                  </a:moveTo>
                  <a:lnTo>
                    <a:pt x="474694" y="0"/>
                  </a:lnTo>
                  <a:cubicBezTo>
                    <a:pt x="498710" y="0"/>
                    <a:pt x="518179" y="19469"/>
                    <a:pt x="518179" y="43485"/>
                  </a:cubicBezTo>
                  <a:lnTo>
                    <a:pt x="518179" y="2297890"/>
                  </a:lnTo>
                  <a:cubicBezTo>
                    <a:pt x="518179" y="2321906"/>
                    <a:pt x="498710" y="2341375"/>
                    <a:pt x="474694" y="2341375"/>
                  </a:cubicBezTo>
                  <a:lnTo>
                    <a:pt x="43485" y="2341375"/>
                  </a:lnTo>
                  <a:cubicBezTo>
                    <a:pt x="31952" y="2341375"/>
                    <a:pt x="20891" y="2336793"/>
                    <a:pt x="12736" y="2328638"/>
                  </a:cubicBezTo>
                  <a:cubicBezTo>
                    <a:pt x="4581" y="2320483"/>
                    <a:pt x="0" y="2309423"/>
                    <a:pt x="0" y="2297890"/>
                  </a:cubicBezTo>
                  <a:lnTo>
                    <a:pt x="0" y="43485"/>
                  </a:lnTo>
                  <a:cubicBezTo>
                    <a:pt x="0" y="19469"/>
                    <a:pt x="19469" y="0"/>
                    <a:pt x="4348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19050"/>
              <a:ext cx="518179" cy="236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7957633" y="1136710"/>
            <a:ext cx="1780369" cy="8044534"/>
            <a:chOff x="0" y="0"/>
            <a:chExt cx="518179" cy="2341374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518179" cy="2341375"/>
            </a:xfrm>
            <a:custGeom>
              <a:avLst/>
              <a:gdLst/>
              <a:ahLst/>
              <a:cxnLst/>
              <a:rect r="r" b="b" t="t" l="l"/>
              <a:pathLst>
                <a:path h="2341375" w="518179">
                  <a:moveTo>
                    <a:pt x="43485" y="0"/>
                  </a:moveTo>
                  <a:lnTo>
                    <a:pt x="474694" y="0"/>
                  </a:lnTo>
                  <a:cubicBezTo>
                    <a:pt x="498710" y="0"/>
                    <a:pt x="518179" y="19469"/>
                    <a:pt x="518179" y="43485"/>
                  </a:cubicBezTo>
                  <a:lnTo>
                    <a:pt x="518179" y="2297890"/>
                  </a:lnTo>
                  <a:cubicBezTo>
                    <a:pt x="518179" y="2321906"/>
                    <a:pt x="498710" y="2341375"/>
                    <a:pt x="474694" y="2341375"/>
                  </a:cubicBezTo>
                  <a:lnTo>
                    <a:pt x="43485" y="2341375"/>
                  </a:lnTo>
                  <a:cubicBezTo>
                    <a:pt x="31952" y="2341375"/>
                    <a:pt x="20891" y="2336793"/>
                    <a:pt x="12736" y="2328638"/>
                  </a:cubicBezTo>
                  <a:cubicBezTo>
                    <a:pt x="4581" y="2320483"/>
                    <a:pt x="0" y="2309423"/>
                    <a:pt x="0" y="2297890"/>
                  </a:cubicBezTo>
                  <a:lnTo>
                    <a:pt x="0" y="43485"/>
                  </a:lnTo>
                  <a:cubicBezTo>
                    <a:pt x="0" y="19469"/>
                    <a:pt x="19469" y="0"/>
                    <a:pt x="4348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19050"/>
              <a:ext cx="518179" cy="236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9830606" y="1146235"/>
            <a:ext cx="1780369" cy="8044534"/>
            <a:chOff x="0" y="0"/>
            <a:chExt cx="518179" cy="2341374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518179" cy="2341375"/>
            </a:xfrm>
            <a:custGeom>
              <a:avLst/>
              <a:gdLst/>
              <a:ahLst/>
              <a:cxnLst/>
              <a:rect r="r" b="b" t="t" l="l"/>
              <a:pathLst>
                <a:path h="2341375" w="518179">
                  <a:moveTo>
                    <a:pt x="43485" y="0"/>
                  </a:moveTo>
                  <a:lnTo>
                    <a:pt x="474694" y="0"/>
                  </a:lnTo>
                  <a:cubicBezTo>
                    <a:pt x="498710" y="0"/>
                    <a:pt x="518179" y="19469"/>
                    <a:pt x="518179" y="43485"/>
                  </a:cubicBezTo>
                  <a:lnTo>
                    <a:pt x="518179" y="2297890"/>
                  </a:lnTo>
                  <a:cubicBezTo>
                    <a:pt x="518179" y="2321906"/>
                    <a:pt x="498710" y="2341375"/>
                    <a:pt x="474694" y="2341375"/>
                  </a:cubicBezTo>
                  <a:lnTo>
                    <a:pt x="43485" y="2341375"/>
                  </a:lnTo>
                  <a:cubicBezTo>
                    <a:pt x="31952" y="2341375"/>
                    <a:pt x="20891" y="2336793"/>
                    <a:pt x="12736" y="2328638"/>
                  </a:cubicBezTo>
                  <a:cubicBezTo>
                    <a:pt x="4581" y="2320483"/>
                    <a:pt x="0" y="2309423"/>
                    <a:pt x="0" y="2297890"/>
                  </a:cubicBezTo>
                  <a:lnTo>
                    <a:pt x="0" y="43485"/>
                  </a:lnTo>
                  <a:cubicBezTo>
                    <a:pt x="0" y="19469"/>
                    <a:pt x="19469" y="0"/>
                    <a:pt x="4348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19050"/>
              <a:ext cx="518179" cy="236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1783372" y="1155760"/>
            <a:ext cx="1780369" cy="8044534"/>
            <a:chOff x="0" y="0"/>
            <a:chExt cx="518179" cy="2341374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518179" cy="2341375"/>
            </a:xfrm>
            <a:custGeom>
              <a:avLst/>
              <a:gdLst/>
              <a:ahLst/>
              <a:cxnLst/>
              <a:rect r="r" b="b" t="t" l="l"/>
              <a:pathLst>
                <a:path h="2341375" w="518179">
                  <a:moveTo>
                    <a:pt x="43485" y="0"/>
                  </a:moveTo>
                  <a:lnTo>
                    <a:pt x="474694" y="0"/>
                  </a:lnTo>
                  <a:cubicBezTo>
                    <a:pt x="498710" y="0"/>
                    <a:pt x="518179" y="19469"/>
                    <a:pt x="518179" y="43485"/>
                  </a:cubicBezTo>
                  <a:lnTo>
                    <a:pt x="518179" y="2297890"/>
                  </a:lnTo>
                  <a:cubicBezTo>
                    <a:pt x="518179" y="2321906"/>
                    <a:pt x="498710" y="2341375"/>
                    <a:pt x="474694" y="2341375"/>
                  </a:cubicBezTo>
                  <a:lnTo>
                    <a:pt x="43485" y="2341375"/>
                  </a:lnTo>
                  <a:cubicBezTo>
                    <a:pt x="31952" y="2341375"/>
                    <a:pt x="20891" y="2336793"/>
                    <a:pt x="12736" y="2328638"/>
                  </a:cubicBezTo>
                  <a:cubicBezTo>
                    <a:pt x="4581" y="2320483"/>
                    <a:pt x="0" y="2309423"/>
                    <a:pt x="0" y="2297890"/>
                  </a:cubicBezTo>
                  <a:lnTo>
                    <a:pt x="0" y="43485"/>
                  </a:lnTo>
                  <a:cubicBezTo>
                    <a:pt x="0" y="19469"/>
                    <a:pt x="19469" y="0"/>
                    <a:pt x="4348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19050"/>
              <a:ext cx="518179" cy="236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3946242" y="1136710"/>
            <a:ext cx="1780369" cy="8044534"/>
            <a:chOff x="0" y="0"/>
            <a:chExt cx="518179" cy="2341374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518179" cy="2341375"/>
            </a:xfrm>
            <a:custGeom>
              <a:avLst/>
              <a:gdLst/>
              <a:ahLst/>
              <a:cxnLst/>
              <a:rect r="r" b="b" t="t" l="l"/>
              <a:pathLst>
                <a:path h="2341375" w="518179">
                  <a:moveTo>
                    <a:pt x="43485" y="0"/>
                  </a:moveTo>
                  <a:lnTo>
                    <a:pt x="474694" y="0"/>
                  </a:lnTo>
                  <a:cubicBezTo>
                    <a:pt x="498710" y="0"/>
                    <a:pt x="518179" y="19469"/>
                    <a:pt x="518179" y="43485"/>
                  </a:cubicBezTo>
                  <a:lnTo>
                    <a:pt x="518179" y="2297890"/>
                  </a:lnTo>
                  <a:cubicBezTo>
                    <a:pt x="518179" y="2321906"/>
                    <a:pt x="498710" y="2341375"/>
                    <a:pt x="474694" y="2341375"/>
                  </a:cubicBezTo>
                  <a:lnTo>
                    <a:pt x="43485" y="2341375"/>
                  </a:lnTo>
                  <a:cubicBezTo>
                    <a:pt x="31952" y="2341375"/>
                    <a:pt x="20891" y="2336793"/>
                    <a:pt x="12736" y="2328638"/>
                  </a:cubicBezTo>
                  <a:cubicBezTo>
                    <a:pt x="4581" y="2320483"/>
                    <a:pt x="0" y="2309423"/>
                    <a:pt x="0" y="2297890"/>
                  </a:cubicBezTo>
                  <a:lnTo>
                    <a:pt x="0" y="43485"/>
                  </a:lnTo>
                  <a:cubicBezTo>
                    <a:pt x="0" y="19469"/>
                    <a:pt x="19469" y="0"/>
                    <a:pt x="4348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19050"/>
              <a:ext cx="518179" cy="236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81" id="81"/>
          <p:cNvSpPr txBox="true"/>
          <p:nvPr/>
        </p:nvSpPr>
        <p:spPr>
          <a:xfrm rot="0">
            <a:off x="4745928" y="1321936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512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4745928" y="2164386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512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4745928" y="3052641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512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4745928" y="396947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512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4781851" y="482915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512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4745928" y="5705512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512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4745928" y="663078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4781851" y="7594967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512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4745231" y="849232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8349119" y="1328988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6586901" y="2164386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6598153" y="394089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6598153" y="3052641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6586901" y="489585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6586901" y="5705512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6598153" y="7623542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6586901" y="847854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6586901" y="660220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6598153" y="130106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8455125" y="309844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8455125" y="394089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8455125" y="220837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8427873" y="489585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8455125" y="571740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8455125" y="6716627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8455125" y="7661642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8455125" y="846902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0323350" y="130106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512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0268846" y="2164386"/>
            <a:ext cx="105221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1024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0268846" y="3052641"/>
            <a:ext cx="105221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1024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0363247" y="849232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512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0268846" y="6683637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512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0194682" y="7607520"/>
            <a:ext cx="105221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1024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0268846" y="3956304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10252352" y="484820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10268846" y="571740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12315163" y="130106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12276116" y="2202486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2315163" y="3106852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12276116" y="394089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12276116" y="4911327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12276116" y="5717405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12276116" y="666888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12276116" y="7661642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256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12315163" y="8492320"/>
            <a:ext cx="7948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512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14269711" y="1301065"/>
            <a:ext cx="113343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0.1103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14269711" y="2164386"/>
            <a:ext cx="113343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0.104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4269711" y="3098445"/>
            <a:ext cx="145690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0.1287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14230491" y="3940895"/>
            <a:ext cx="149612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0.2198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14230491" y="4892770"/>
            <a:ext cx="113343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0.1371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14230491" y="5717405"/>
            <a:ext cx="113343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0.1125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14230491" y="6602205"/>
            <a:ext cx="113343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0.1021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14230491" y="7528292"/>
            <a:ext cx="113343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0.1019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14230491" y="8449970"/>
            <a:ext cx="113343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02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0.1861</a:t>
            </a:r>
          </a:p>
        </p:txBody>
      </p:sp>
      <p:sp>
        <p:nvSpPr>
          <p:cNvPr name="Freeform 135" id="135"/>
          <p:cNvSpPr/>
          <p:nvPr/>
        </p:nvSpPr>
        <p:spPr>
          <a:xfrm flipH="false" flipV="true" rot="0">
            <a:off x="16905799" y="-37600"/>
            <a:ext cx="1891856" cy="3797520"/>
          </a:xfrm>
          <a:custGeom>
            <a:avLst/>
            <a:gdLst/>
            <a:ahLst/>
            <a:cxnLst/>
            <a:rect r="r" b="b" t="t" l="l"/>
            <a:pathLst>
              <a:path h="3797520" w="1891856">
                <a:moveTo>
                  <a:pt x="0" y="3797520"/>
                </a:moveTo>
                <a:lnTo>
                  <a:pt x="1891856" y="3797520"/>
                </a:lnTo>
                <a:lnTo>
                  <a:pt x="1891856" y="0"/>
                </a:lnTo>
                <a:lnTo>
                  <a:pt x="0" y="0"/>
                </a:lnTo>
                <a:lnTo>
                  <a:pt x="0" y="37975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6" id="136"/>
          <p:cNvSpPr txBox="true"/>
          <p:nvPr/>
        </p:nvSpPr>
        <p:spPr>
          <a:xfrm rot="0">
            <a:off x="17393826" y="9490005"/>
            <a:ext cx="494109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289504" y="4063720"/>
            <a:ext cx="7014090" cy="1430597"/>
            <a:chOff x="0" y="0"/>
            <a:chExt cx="2411627" cy="4918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5054669" y="4103023"/>
            <a:ext cx="7014090" cy="1430597"/>
            <a:chOff x="0" y="0"/>
            <a:chExt cx="2411627" cy="491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00002">
                <a:alpha val="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7284695" y="4063720"/>
            <a:ext cx="7014090" cy="1430597"/>
            <a:chOff x="0" y="0"/>
            <a:chExt cx="2411627" cy="491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7732519" y="4516525"/>
            <a:ext cx="6113462" cy="1425616"/>
            <a:chOff x="0" y="0"/>
            <a:chExt cx="991646" cy="2312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1646" cy="231245"/>
            </a:xfrm>
            <a:custGeom>
              <a:avLst/>
              <a:gdLst/>
              <a:ahLst/>
              <a:cxnLst/>
              <a:rect r="r" b="b" t="t" l="l"/>
              <a:pathLst>
                <a:path h="231245" w="991646">
                  <a:moveTo>
                    <a:pt x="0" y="0"/>
                  </a:moveTo>
                  <a:lnTo>
                    <a:pt x="991646" y="0"/>
                  </a:lnTo>
                  <a:lnTo>
                    <a:pt x="991646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6B5B9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91646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2069348" y="4864272"/>
            <a:ext cx="5417967" cy="1425616"/>
            <a:chOff x="0" y="0"/>
            <a:chExt cx="878832" cy="2312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78832" cy="231245"/>
            </a:xfrm>
            <a:custGeom>
              <a:avLst/>
              <a:gdLst/>
              <a:ahLst/>
              <a:cxnLst/>
              <a:rect r="r" b="b" t="t" l="l"/>
              <a:pathLst>
                <a:path h="231245" w="878832">
                  <a:moveTo>
                    <a:pt x="0" y="0"/>
                  </a:moveTo>
                  <a:lnTo>
                    <a:pt x="878832" y="0"/>
                  </a:lnTo>
                  <a:lnTo>
                    <a:pt x="878832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A497C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78832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50412" y="8325366"/>
            <a:ext cx="12700022" cy="0"/>
          </a:xfrm>
          <a:prstGeom prst="line">
            <a:avLst/>
          </a:prstGeom>
          <a:ln cap="flat" w="47625">
            <a:solidFill>
              <a:srgbClr val="0F27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4491108" y="1910126"/>
            <a:ext cx="610882" cy="610882"/>
          </a:xfrm>
          <a:custGeom>
            <a:avLst/>
            <a:gdLst/>
            <a:ahLst/>
            <a:cxnLst/>
            <a:rect r="r" b="b" t="t" l="l"/>
            <a:pathLst>
              <a:path h="610882" w="610882">
                <a:moveTo>
                  <a:pt x="0" y="0"/>
                </a:moveTo>
                <a:lnTo>
                  <a:pt x="610882" y="0"/>
                </a:lnTo>
                <a:lnTo>
                  <a:pt x="610882" y="610882"/>
                </a:lnTo>
                <a:lnTo>
                  <a:pt x="0" y="61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477691" y="1910126"/>
            <a:ext cx="630588" cy="610882"/>
          </a:xfrm>
          <a:custGeom>
            <a:avLst/>
            <a:gdLst/>
            <a:ahLst/>
            <a:cxnLst/>
            <a:rect r="r" b="b" t="t" l="l"/>
            <a:pathLst>
              <a:path h="610882" w="630588">
                <a:moveTo>
                  <a:pt x="0" y="0"/>
                </a:moveTo>
                <a:lnTo>
                  <a:pt x="630588" y="0"/>
                </a:lnTo>
                <a:lnTo>
                  <a:pt x="630588" y="610882"/>
                </a:lnTo>
                <a:lnTo>
                  <a:pt x="0" y="610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13393359" y="1252923"/>
            <a:ext cx="0" cy="1190487"/>
          </a:xfrm>
          <a:prstGeom prst="line">
            <a:avLst/>
          </a:prstGeom>
          <a:ln cap="flat" w="76200">
            <a:solidFill>
              <a:srgbClr val="5A4A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3393359" y="3363696"/>
            <a:ext cx="0" cy="1190487"/>
          </a:xfrm>
          <a:prstGeom prst="line">
            <a:avLst/>
          </a:prstGeom>
          <a:ln cap="flat" w="76200">
            <a:solidFill>
              <a:srgbClr val="5B90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13393359" y="5474468"/>
            <a:ext cx="0" cy="1190487"/>
          </a:xfrm>
          <a:prstGeom prst="line">
            <a:avLst/>
          </a:prstGeom>
          <a:ln cap="flat" w="76200">
            <a:solidFill>
              <a:srgbClr val="7284A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3431459" y="7736226"/>
            <a:ext cx="0" cy="1190487"/>
          </a:xfrm>
          <a:prstGeom prst="line">
            <a:avLst/>
          </a:prstGeom>
          <a:ln cap="flat" w="76200">
            <a:solidFill>
              <a:srgbClr val="A784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978304" y="8401566"/>
            <a:ext cx="1636641" cy="68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GPT-O1</a:t>
            </a:r>
          </a:p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FEW-SHOT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88711" y="8401566"/>
            <a:ext cx="1815676" cy="99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DEEPSEEK-R1</a:t>
            </a:r>
          </a:p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ZERO-SHOT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71169" y="8401566"/>
            <a:ext cx="1415859" cy="68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MISTRAL-7B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19421" y="8497070"/>
            <a:ext cx="1429055" cy="68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FINE-TUNED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88620" y="5784242"/>
            <a:ext cx="1415859" cy="4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3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85%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98791" y="5784242"/>
            <a:ext cx="1415859" cy="4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3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81422" y="5784242"/>
            <a:ext cx="1423126" cy="4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3" b="true">
                <a:solidFill>
                  <a:srgbClr val="FAFAF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93 %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39872" y="1224348"/>
            <a:ext cx="4006484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GPT-O1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39872" y="1716507"/>
            <a:ext cx="4006484" cy="115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GPT-O1  achieved 90% accuracy on Caesar cipher decryption with zero-shot prompting, improving to 95% using few-shot examples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39872" y="3335121"/>
            <a:ext cx="4006484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DEEPSEEK-R1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39872" y="3827279"/>
            <a:ext cx="4006484" cy="87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DeepSeek-R1 reached 85% accuracy in zero-shot mode and increased to 90% with few-shot guidance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939872" y="5445893"/>
            <a:ext cx="4006484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MISTRAL-7B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939872" y="5938051"/>
            <a:ext cx="4006484" cy="115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Mistral-7B failed to decrypt any Caesar cipher samples correctly, showing 0% accuracy across all conditions.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939872" y="7275860"/>
            <a:ext cx="4006484" cy="68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FINE-TUNED TRANSFORMER: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17234" y="7960204"/>
            <a:ext cx="4006484" cy="115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A fine-tuned transformer achieved 93% accuracy on Caesar cipher tasks, demonstrating effective adaptation through training.</a:t>
            </a:r>
          </a:p>
        </p:txBody>
      </p:sp>
      <p:grpSp>
        <p:nvGrpSpPr>
          <p:cNvPr name="Group 39" id="39"/>
          <p:cNvGrpSpPr/>
          <p:nvPr/>
        </p:nvGrpSpPr>
        <p:grpSpPr>
          <a:xfrm rot="-5400000">
            <a:off x="-2408380" y="4079210"/>
            <a:ext cx="7014090" cy="1430597"/>
            <a:chOff x="0" y="0"/>
            <a:chExt cx="2411627" cy="49187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-5400000">
            <a:off x="-1891756" y="4616542"/>
            <a:ext cx="5944407" cy="1425616"/>
            <a:chOff x="0" y="0"/>
            <a:chExt cx="964224" cy="23124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64224" cy="231245"/>
            </a:xfrm>
            <a:custGeom>
              <a:avLst/>
              <a:gdLst/>
              <a:ahLst/>
              <a:cxnLst/>
              <a:rect r="r" b="b" t="t" l="l"/>
              <a:pathLst>
                <a:path h="231245" w="964224">
                  <a:moveTo>
                    <a:pt x="0" y="0"/>
                  </a:moveTo>
                  <a:lnTo>
                    <a:pt x="964224" y="0"/>
                  </a:lnTo>
                  <a:lnTo>
                    <a:pt x="964224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964224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793225" y="1925617"/>
            <a:ext cx="610882" cy="610882"/>
          </a:xfrm>
          <a:custGeom>
            <a:avLst/>
            <a:gdLst/>
            <a:ahLst/>
            <a:cxnLst/>
            <a:rect r="r" b="b" t="t" l="l"/>
            <a:pathLst>
              <a:path h="610882" w="610882">
                <a:moveTo>
                  <a:pt x="0" y="0"/>
                </a:moveTo>
                <a:lnTo>
                  <a:pt x="610881" y="0"/>
                </a:lnTo>
                <a:lnTo>
                  <a:pt x="610881" y="610881"/>
                </a:lnTo>
                <a:lnTo>
                  <a:pt x="0" y="61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429832" y="5784242"/>
            <a:ext cx="1415859" cy="4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3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90%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6777" y="8497070"/>
            <a:ext cx="1790508" cy="68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GPT-O1</a:t>
            </a:r>
          </a:p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ZERO-SHOT</a:t>
            </a:r>
          </a:p>
        </p:txBody>
      </p:sp>
      <p:grpSp>
        <p:nvGrpSpPr>
          <p:cNvPr name="Group 48" id="48"/>
          <p:cNvGrpSpPr/>
          <p:nvPr/>
        </p:nvGrpSpPr>
        <p:grpSpPr>
          <a:xfrm rot="-5400000">
            <a:off x="3310651" y="4103023"/>
            <a:ext cx="7014090" cy="1430597"/>
            <a:chOff x="0" y="0"/>
            <a:chExt cx="2411627" cy="49187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-5400000">
            <a:off x="3847982" y="4640354"/>
            <a:ext cx="5944407" cy="1425616"/>
            <a:chOff x="0" y="0"/>
            <a:chExt cx="964224" cy="23124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64224" cy="231245"/>
            </a:xfrm>
            <a:custGeom>
              <a:avLst/>
              <a:gdLst/>
              <a:ahLst/>
              <a:cxnLst/>
              <a:rect r="r" b="b" t="t" l="l"/>
              <a:pathLst>
                <a:path h="231245" w="964224">
                  <a:moveTo>
                    <a:pt x="0" y="0"/>
                  </a:moveTo>
                  <a:lnTo>
                    <a:pt x="964224" y="0"/>
                  </a:lnTo>
                  <a:lnTo>
                    <a:pt x="964224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964224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-5400000">
            <a:off x="-692203" y="4079210"/>
            <a:ext cx="7014090" cy="1430597"/>
            <a:chOff x="0" y="0"/>
            <a:chExt cx="2411627" cy="491876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-5400000">
            <a:off x="-391344" y="4400777"/>
            <a:ext cx="6375937" cy="1425616"/>
            <a:chOff x="0" y="0"/>
            <a:chExt cx="1034221" cy="23124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034221" cy="231245"/>
            </a:xfrm>
            <a:custGeom>
              <a:avLst/>
              <a:gdLst/>
              <a:ahLst/>
              <a:cxnLst/>
              <a:rect r="r" b="b" t="t" l="l"/>
              <a:pathLst>
                <a:path h="231245" w="1034221">
                  <a:moveTo>
                    <a:pt x="0" y="0"/>
                  </a:moveTo>
                  <a:lnTo>
                    <a:pt x="1034221" y="0"/>
                  </a:lnTo>
                  <a:lnTo>
                    <a:pt x="1034221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5A4A80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034221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2509401" y="1925617"/>
            <a:ext cx="610882" cy="610882"/>
          </a:xfrm>
          <a:custGeom>
            <a:avLst/>
            <a:gdLst/>
            <a:ahLst/>
            <a:cxnLst/>
            <a:rect r="r" b="b" t="t" l="l"/>
            <a:pathLst>
              <a:path h="610882" w="610882">
                <a:moveTo>
                  <a:pt x="0" y="0"/>
                </a:moveTo>
                <a:lnTo>
                  <a:pt x="610882" y="0"/>
                </a:lnTo>
                <a:lnTo>
                  <a:pt x="610882" y="610881"/>
                </a:lnTo>
                <a:lnTo>
                  <a:pt x="0" y="61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2146009" y="5784242"/>
            <a:ext cx="1415859" cy="4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3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95%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12348" y="8397331"/>
            <a:ext cx="1815676" cy="99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DEEPSEEK-R1</a:t>
            </a:r>
          </a:p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FEW-SHOT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144806" y="5784242"/>
            <a:ext cx="1415859" cy="4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3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90%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-1350234" y="123825"/>
            <a:ext cx="18846752" cy="84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</a:pPr>
            <a:r>
              <a:rPr lang="en-US" b="true" sz="64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Caesar Cipher Results</a:t>
            </a:r>
          </a:p>
        </p:txBody>
      </p:sp>
      <p:sp>
        <p:nvSpPr>
          <p:cNvPr name="Freeform 65" id="65"/>
          <p:cNvSpPr/>
          <p:nvPr/>
        </p:nvSpPr>
        <p:spPr>
          <a:xfrm flipH="false" flipV="false" rot="0">
            <a:off x="2719093" y="66946"/>
            <a:ext cx="1169618" cy="905464"/>
          </a:xfrm>
          <a:custGeom>
            <a:avLst/>
            <a:gdLst/>
            <a:ahLst/>
            <a:cxnLst/>
            <a:rect r="r" b="b" t="t" l="l"/>
            <a:pathLst>
              <a:path h="905464" w="1169618">
                <a:moveTo>
                  <a:pt x="0" y="0"/>
                </a:moveTo>
                <a:lnTo>
                  <a:pt x="1169618" y="0"/>
                </a:lnTo>
                <a:lnTo>
                  <a:pt x="1169618" y="905464"/>
                </a:lnTo>
                <a:lnTo>
                  <a:pt x="0" y="905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9173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6512255" y="1910126"/>
            <a:ext cx="610882" cy="610882"/>
          </a:xfrm>
          <a:custGeom>
            <a:avLst/>
            <a:gdLst/>
            <a:ahLst/>
            <a:cxnLst/>
            <a:rect r="r" b="b" t="t" l="l"/>
            <a:pathLst>
              <a:path h="610882" w="610882">
                <a:moveTo>
                  <a:pt x="0" y="0"/>
                </a:moveTo>
                <a:lnTo>
                  <a:pt x="610882" y="0"/>
                </a:lnTo>
                <a:lnTo>
                  <a:pt x="610882" y="610882"/>
                </a:lnTo>
                <a:lnTo>
                  <a:pt x="0" y="61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8268217" y="1910126"/>
            <a:ext cx="610882" cy="610882"/>
          </a:xfrm>
          <a:custGeom>
            <a:avLst/>
            <a:gdLst/>
            <a:ahLst/>
            <a:cxnLst/>
            <a:rect r="r" b="b" t="t" l="l"/>
            <a:pathLst>
              <a:path h="610882" w="610882">
                <a:moveTo>
                  <a:pt x="0" y="0"/>
                </a:moveTo>
                <a:lnTo>
                  <a:pt x="610882" y="0"/>
                </a:lnTo>
                <a:lnTo>
                  <a:pt x="610882" y="610882"/>
                </a:lnTo>
                <a:lnTo>
                  <a:pt x="0" y="61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17410098" y="9490005"/>
            <a:ext cx="461566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6843" y="8325366"/>
            <a:ext cx="8540727" cy="23813"/>
          </a:xfrm>
          <a:prstGeom prst="line">
            <a:avLst/>
          </a:prstGeom>
          <a:ln cap="flat" w="47625">
            <a:solidFill>
              <a:srgbClr val="0F27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9484716" y="1896122"/>
            <a:ext cx="0" cy="1190487"/>
          </a:xfrm>
          <a:prstGeom prst="line">
            <a:avLst/>
          </a:prstGeom>
          <a:ln cap="flat" w="76200">
            <a:solidFill>
              <a:srgbClr val="5A4A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9484716" y="4129641"/>
            <a:ext cx="0" cy="1190487"/>
          </a:xfrm>
          <a:prstGeom prst="line">
            <a:avLst/>
          </a:prstGeom>
          <a:ln cap="flat" w="76200">
            <a:solidFill>
              <a:srgbClr val="5B90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9484716" y="6117666"/>
            <a:ext cx="0" cy="1190487"/>
          </a:xfrm>
          <a:prstGeom prst="line">
            <a:avLst/>
          </a:prstGeom>
          <a:ln cap="flat" w="76200">
            <a:solidFill>
              <a:srgbClr val="7284A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5400000">
            <a:off x="-2408380" y="4079210"/>
            <a:ext cx="7014090" cy="1430597"/>
            <a:chOff x="0" y="0"/>
            <a:chExt cx="2411627" cy="491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3310651" y="4103023"/>
            <a:ext cx="7014090" cy="1430597"/>
            <a:chOff x="0" y="0"/>
            <a:chExt cx="2411627" cy="4918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3563046" y="4355418"/>
            <a:ext cx="6551709" cy="1388188"/>
            <a:chOff x="0" y="0"/>
            <a:chExt cx="1062733" cy="2251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2733" cy="225174"/>
            </a:xfrm>
            <a:custGeom>
              <a:avLst/>
              <a:gdLst/>
              <a:ahLst/>
              <a:cxnLst/>
              <a:rect r="r" b="b" t="t" l="l"/>
              <a:pathLst>
                <a:path h="225174" w="1062733">
                  <a:moveTo>
                    <a:pt x="0" y="0"/>
                  </a:moveTo>
                  <a:lnTo>
                    <a:pt x="1062733" y="0"/>
                  </a:lnTo>
                  <a:lnTo>
                    <a:pt x="1062733" y="225174"/>
                  </a:lnTo>
                  <a:lnTo>
                    <a:pt x="0" y="225174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062733" cy="282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1350234" y="123825"/>
            <a:ext cx="18846752" cy="84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</a:pPr>
            <a:r>
              <a:rPr lang="en-US" b="true" sz="64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Caesar Cipher Results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498288" y="0"/>
            <a:ext cx="1169618" cy="905464"/>
          </a:xfrm>
          <a:custGeom>
            <a:avLst/>
            <a:gdLst/>
            <a:ahLst/>
            <a:cxnLst/>
            <a:rect r="r" b="b" t="t" l="l"/>
            <a:pathLst>
              <a:path h="905464" w="1169618">
                <a:moveTo>
                  <a:pt x="0" y="0"/>
                </a:moveTo>
                <a:lnTo>
                  <a:pt x="1169619" y="0"/>
                </a:lnTo>
                <a:lnTo>
                  <a:pt x="1169619" y="905464"/>
                </a:lnTo>
                <a:lnTo>
                  <a:pt x="0" y="90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9173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031229" y="1575466"/>
            <a:ext cx="4006484" cy="68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VANILLA TRANSFORMER</a:t>
            </a:r>
          </a:p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(1 OR 13 SHIFTS)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31229" y="2359705"/>
            <a:ext cx="4006484" cy="115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The vanilla transformer perfectly decrypted Caesar cipher messages with 100% accuracy when trained on 1 or 13 fixed shifts.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08591" y="3911408"/>
            <a:ext cx="4006484" cy="68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VANILLA TRANSFORMER</a:t>
            </a:r>
          </a:p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(25 SHIFTS)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31229" y="4706378"/>
            <a:ext cx="4006484" cy="87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When expanded to handle all 25 shift values, the vanilla transformer's accuracy dropped slightly to 91.15%.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31229" y="6089091"/>
            <a:ext cx="4006484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ENHANCED TRANSFORMER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31229" y="6581250"/>
            <a:ext cx="4006484" cy="172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The enhanced transformer achieved 99.75% overall accuracy and 99.9% character-level precision on Caesar cipher tasks, effectively handling all 25 shifts through improved architecture and training.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777" y="8497070"/>
            <a:ext cx="2402625" cy="99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TRANSFORMER</a:t>
            </a:r>
          </a:p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 OR 13 SHIFTS</a:t>
            </a:r>
          </a:p>
          <a:p>
            <a:pPr algn="ctr">
              <a:lnSpc>
                <a:spcPts val="2536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6144806" y="5784242"/>
            <a:ext cx="1415859" cy="4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3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99.75%</a:t>
            </a:r>
          </a:p>
        </p:txBody>
      </p:sp>
      <p:grpSp>
        <p:nvGrpSpPr>
          <p:cNvPr name="Group 25" id="25"/>
          <p:cNvGrpSpPr/>
          <p:nvPr/>
        </p:nvGrpSpPr>
        <p:grpSpPr>
          <a:xfrm rot="-5400000">
            <a:off x="-2428140" y="4064430"/>
            <a:ext cx="7048630" cy="1425616"/>
            <a:chOff x="0" y="0"/>
            <a:chExt cx="1143337" cy="2312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43337" cy="231245"/>
            </a:xfrm>
            <a:custGeom>
              <a:avLst/>
              <a:gdLst/>
              <a:ahLst/>
              <a:cxnLst/>
              <a:rect r="r" b="b" t="t" l="l"/>
              <a:pathLst>
                <a:path h="231245" w="1143337">
                  <a:moveTo>
                    <a:pt x="0" y="0"/>
                  </a:moveTo>
                  <a:lnTo>
                    <a:pt x="1143337" y="0"/>
                  </a:lnTo>
                  <a:lnTo>
                    <a:pt x="1143337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5A4A8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143337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53632" y="5749702"/>
            <a:ext cx="1415859" cy="4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3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100%</a:t>
            </a:r>
          </a:p>
        </p:txBody>
      </p:sp>
      <p:grpSp>
        <p:nvGrpSpPr>
          <p:cNvPr name="Group 29" id="29"/>
          <p:cNvGrpSpPr/>
          <p:nvPr/>
        </p:nvGrpSpPr>
        <p:grpSpPr>
          <a:xfrm rot="-5400000">
            <a:off x="362658" y="4103023"/>
            <a:ext cx="7014090" cy="1430597"/>
            <a:chOff x="0" y="0"/>
            <a:chExt cx="2411627" cy="49187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5400000">
            <a:off x="855305" y="4613921"/>
            <a:ext cx="6004600" cy="1425616"/>
            <a:chOff x="0" y="0"/>
            <a:chExt cx="973988" cy="23124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73988" cy="231245"/>
            </a:xfrm>
            <a:custGeom>
              <a:avLst/>
              <a:gdLst/>
              <a:ahLst/>
              <a:cxnLst/>
              <a:rect r="r" b="b" t="t" l="l"/>
              <a:pathLst>
                <a:path h="231245" w="973988">
                  <a:moveTo>
                    <a:pt x="0" y="0"/>
                  </a:moveTo>
                  <a:lnTo>
                    <a:pt x="973988" y="0"/>
                  </a:lnTo>
                  <a:lnTo>
                    <a:pt x="973988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6B5B91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973988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3216767" y="5749702"/>
            <a:ext cx="1415859" cy="4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3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91.15%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76326" y="8525645"/>
            <a:ext cx="2402625" cy="99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TRANSFORMER</a:t>
            </a:r>
          </a:p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ALL SHIFTS</a:t>
            </a:r>
          </a:p>
          <a:p>
            <a:pPr algn="ctr">
              <a:lnSpc>
                <a:spcPts val="2536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5651424" y="8519145"/>
            <a:ext cx="2402625" cy="130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ENHANCED TRANSFORMER</a:t>
            </a:r>
          </a:p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ALL SHIFTS</a:t>
            </a:r>
          </a:p>
          <a:p>
            <a:pPr algn="ctr">
              <a:lnSpc>
                <a:spcPts val="2536"/>
              </a:lnSpc>
            </a:pP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6514745" y="1832528"/>
            <a:ext cx="610882" cy="610882"/>
          </a:xfrm>
          <a:custGeom>
            <a:avLst/>
            <a:gdLst/>
            <a:ahLst/>
            <a:cxnLst/>
            <a:rect r="r" b="b" t="t" l="l"/>
            <a:pathLst>
              <a:path h="610882" w="610882">
                <a:moveTo>
                  <a:pt x="0" y="0"/>
                </a:moveTo>
                <a:lnTo>
                  <a:pt x="610882" y="0"/>
                </a:lnTo>
                <a:lnTo>
                  <a:pt x="610882" y="610882"/>
                </a:lnTo>
                <a:lnTo>
                  <a:pt x="0" y="61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472216" y="1832528"/>
            <a:ext cx="610882" cy="610882"/>
          </a:xfrm>
          <a:custGeom>
            <a:avLst/>
            <a:gdLst/>
            <a:ahLst/>
            <a:cxnLst/>
            <a:rect r="r" b="b" t="t" l="l"/>
            <a:pathLst>
              <a:path h="610882" w="610882">
                <a:moveTo>
                  <a:pt x="0" y="0"/>
                </a:moveTo>
                <a:lnTo>
                  <a:pt x="610882" y="0"/>
                </a:lnTo>
                <a:lnTo>
                  <a:pt x="610882" y="610882"/>
                </a:lnTo>
                <a:lnTo>
                  <a:pt x="0" y="61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90735" y="1832528"/>
            <a:ext cx="610882" cy="610882"/>
          </a:xfrm>
          <a:custGeom>
            <a:avLst/>
            <a:gdLst/>
            <a:ahLst/>
            <a:cxnLst/>
            <a:rect r="r" b="b" t="t" l="l"/>
            <a:pathLst>
              <a:path h="610882" w="610882">
                <a:moveTo>
                  <a:pt x="0" y="0"/>
                </a:moveTo>
                <a:lnTo>
                  <a:pt x="610881" y="0"/>
                </a:lnTo>
                <a:lnTo>
                  <a:pt x="610881" y="610882"/>
                </a:lnTo>
                <a:lnTo>
                  <a:pt x="0" y="61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7392685" y="9490005"/>
            <a:ext cx="496391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394543" y="4453497"/>
            <a:ext cx="7014090" cy="1430597"/>
            <a:chOff x="0" y="0"/>
            <a:chExt cx="2411627" cy="4918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345027" y="8691330"/>
            <a:ext cx="8081693" cy="0"/>
          </a:xfrm>
          <a:prstGeom prst="line">
            <a:avLst/>
          </a:prstGeom>
          <a:ln cap="flat" w="47625">
            <a:solidFill>
              <a:srgbClr val="0F27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26498" y="2299903"/>
            <a:ext cx="610882" cy="610882"/>
          </a:xfrm>
          <a:custGeom>
            <a:avLst/>
            <a:gdLst/>
            <a:ahLst/>
            <a:cxnLst/>
            <a:rect r="r" b="b" t="t" l="l"/>
            <a:pathLst>
              <a:path h="610882" w="610882">
                <a:moveTo>
                  <a:pt x="0" y="0"/>
                </a:moveTo>
                <a:lnTo>
                  <a:pt x="610882" y="0"/>
                </a:lnTo>
                <a:lnTo>
                  <a:pt x="610882" y="610882"/>
                </a:lnTo>
                <a:lnTo>
                  <a:pt x="0" y="61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9398362" y="1376000"/>
            <a:ext cx="0" cy="1190487"/>
          </a:xfrm>
          <a:prstGeom prst="line">
            <a:avLst/>
          </a:prstGeom>
          <a:ln cap="flat" w="76200">
            <a:solidFill>
              <a:srgbClr val="5A4A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360262" y="3553465"/>
            <a:ext cx="0" cy="1190487"/>
          </a:xfrm>
          <a:prstGeom prst="line">
            <a:avLst/>
          </a:prstGeom>
          <a:ln cap="flat" w="76200">
            <a:solidFill>
              <a:srgbClr val="5B90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364237" y="7368168"/>
            <a:ext cx="0" cy="1190487"/>
          </a:xfrm>
          <a:prstGeom prst="line">
            <a:avLst/>
          </a:prstGeom>
          <a:ln cap="flat" w="76200">
            <a:solidFill>
              <a:srgbClr val="7284A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771736" y="8886847"/>
            <a:ext cx="1636641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5 KEYS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8525" y="8886847"/>
            <a:ext cx="1815676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1000 KEYS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24009" y="6216054"/>
            <a:ext cx="1415859" cy="4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3" b="true">
                <a:solidFill>
                  <a:srgbClr val="00000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1.3%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237" y="1347425"/>
            <a:ext cx="4006484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 KEY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0750" y="1661728"/>
            <a:ext cx="4331224" cy="143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With a single substitution key, the vanilla transformer achieved 97.93% sample accuracy and 98.87% character-level precision, indicating strong pattern learning.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42423" y="3503470"/>
            <a:ext cx="4006484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5 KEYS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6962" y="3873942"/>
            <a:ext cx="4615013" cy="115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Expanding to five substitution keys slightly lowered sample accuracy to 97.25% while improving character precision to 99.62%, showing stable generalization.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42423" y="7168154"/>
            <a:ext cx="4006484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1000 KEYS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59512" y="7653896"/>
            <a:ext cx="4611038" cy="143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At 1000 random substitution keys, the model’s sample accuracy collapsed to 1.3% and character accuracy to 32%, highlighting the infeasibility of learning arbitrary mappings at scale.</a:t>
            </a:r>
          </a:p>
        </p:txBody>
      </p:sp>
      <p:grpSp>
        <p:nvGrpSpPr>
          <p:cNvPr name="Group 19" id="19"/>
          <p:cNvGrpSpPr/>
          <p:nvPr/>
        </p:nvGrpSpPr>
        <p:grpSpPr>
          <a:xfrm rot="-5400000">
            <a:off x="-1736188" y="4468987"/>
            <a:ext cx="7014090" cy="1430597"/>
            <a:chOff x="0" y="0"/>
            <a:chExt cx="2411627" cy="4918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78093" y="8886847"/>
            <a:ext cx="1790508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 KEY</a:t>
            </a:r>
          </a:p>
        </p:txBody>
      </p:sp>
      <p:grpSp>
        <p:nvGrpSpPr>
          <p:cNvPr name="Group 23" id="23"/>
          <p:cNvGrpSpPr/>
          <p:nvPr/>
        </p:nvGrpSpPr>
        <p:grpSpPr>
          <a:xfrm rot="-5400000">
            <a:off x="-20011" y="4468987"/>
            <a:ext cx="7014090" cy="1430597"/>
            <a:chOff x="0" y="0"/>
            <a:chExt cx="2411627" cy="4918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-1350234" y="123825"/>
            <a:ext cx="18846752" cy="84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</a:pPr>
            <a:r>
              <a:rPr lang="en-US" b="true" sz="64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Monoalphabetic Cipher Results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211816" y="33473"/>
            <a:ext cx="1169618" cy="905464"/>
          </a:xfrm>
          <a:custGeom>
            <a:avLst/>
            <a:gdLst/>
            <a:ahLst/>
            <a:cxnLst/>
            <a:rect r="r" b="b" t="t" l="l"/>
            <a:pathLst>
              <a:path h="905464" w="1169618">
                <a:moveTo>
                  <a:pt x="0" y="0"/>
                </a:moveTo>
                <a:lnTo>
                  <a:pt x="1169618" y="0"/>
                </a:lnTo>
                <a:lnTo>
                  <a:pt x="1169618" y="905464"/>
                </a:lnTo>
                <a:lnTo>
                  <a:pt x="0" y="90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9173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-5400000">
            <a:off x="-1482856" y="4722319"/>
            <a:ext cx="6512407" cy="1425616"/>
            <a:chOff x="0" y="0"/>
            <a:chExt cx="1056358" cy="23124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56358" cy="231245"/>
            </a:xfrm>
            <a:custGeom>
              <a:avLst/>
              <a:gdLst/>
              <a:ahLst/>
              <a:cxnLst/>
              <a:rect r="r" b="b" t="t" l="l"/>
              <a:pathLst>
                <a:path h="231245" w="1056358">
                  <a:moveTo>
                    <a:pt x="0" y="0"/>
                  </a:moveTo>
                  <a:lnTo>
                    <a:pt x="1056358" y="0"/>
                  </a:lnTo>
                  <a:lnTo>
                    <a:pt x="1056358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5A4A8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056358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60539" y="6174018"/>
            <a:ext cx="1415859" cy="4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3" b="true">
                <a:solidFill>
                  <a:srgbClr val="00000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97.93%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482017" y="2299903"/>
            <a:ext cx="610882" cy="610882"/>
          </a:xfrm>
          <a:custGeom>
            <a:avLst/>
            <a:gdLst/>
            <a:ahLst/>
            <a:cxnLst/>
            <a:rect r="r" b="b" t="t" l="l"/>
            <a:pathLst>
              <a:path h="610882" w="610882">
                <a:moveTo>
                  <a:pt x="0" y="0"/>
                </a:moveTo>
                <a:lnTo>
                  <a:pt x="610882" y="0"/>
                </a:lnTo>
                <a:lnTo>
                  <a:pt x="610882" y="610882"/>
                </a:lnTo>
                <a:lnTo>
                  <a:pt x="0" y="61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-5400000">
            <a:off x="463351" y="4906301"/>
            <a:ext cx="6113462" cy="1425616"/>
            <a:chOff x="0" y="0"/>
            <a:chExt cx="991646" cy="23124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91646" cy="231245"/>
            </a:xfrm>
            <a:custGeom>
              <a:avLst/>
              <a:gdLst/>
              <a:ahLst/>
              <a:cxnLst/>
              <a:rect r="r" b="b" t="t" l="l"/>
              <a:pathLst>
                <a:path h="231245" w="991646">
                  <a:moveTo>
                    <a:pt x="0" y="0"/>
                  </a:moveTo>
                  <a:lnTo>
                    <a:pt x="991646" y="0"/>
                  </a:lnTo>
                  <a:lnTo>
                    <a:pt x="991646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6B5B9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991646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884007" y="6206529"/>
            <a:ext cx="1296372" cy="44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2826" b="true">
                <a:solidFill>
                  <a:srgbClr val="00000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97.25 %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3142436" y="2256937"/>
            <a:ext cx="610882" cy="610882"/>
          </a:xfrm>
          <a:custGeom>
            <a:avLst/>
            <a:gdLst/>
            <a:ahLst/>
            <a:cxnLst/>
            <a:rect r="r" b="b" t="t" l="l"/>
            <a:pathLst>
              <a:path h="610882" w="610882">
                <a:moveTo>
                  <a:pt x="0" y="0"/>
                </a:moveTo>
                <a:lnTo>
                  <a:pt x="610882" y="0"/>
                </a:lnTo>
                <a:lnTo>
                  <a:pt x="610882" y="610882"/>
                </a:lnTo>
                <a:lnTo>
                  <a:pt x="0" y="61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-5400000">
            <a:off x="4840449" y="7625615"/>
            <a:ext cx="744571" cy="1388188"/>
            <a:chOff x="0" y="0"/>
            <a:chExt cx="120775" cy="22517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0775" cy="225174"/>
            </a:xfrm>
            <a:custGeom>
              <a:avLst/>
              <a:gdLst/>
              <a:ahLst/>
              <a:cxnLst/>
              <a:rect r="r" b="b" t="t" l="l"/>
              <a:pathLst>
                <a:path h="225174" w="120775">
                  <a:moveTo>
                    <a:pt x="0" y="0"/>
                  </a:moveTo>
                  <a:lnTo>
                    <a:pt x="120775" y="0"/>
                  </a:lnTo>
                  <a:lnTo>
                    <a:pt x="120775" y="225174"/>
                  </a:lnTo>
                  <a:lnTo>
                    <a:pt x="0" y="225174"/>
                  </a:lnTo>
                  <a:close/>
                </a:path>
              </a:pathLst>
            </a:custGeom>
            <a:solidFill>
              <a:srgbClr val="7C6D9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20775" cy="282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4357109" y="8886847"/>
            <a:ext cx="1636641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b="true" sz="2327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100 KEYS</a:t>
            </a:r>
          </a:p>
        </p:txBody>
      </p:sp>
      <p:grpSp>
        <p:nvGrpSpPr>
          <p:cNvPr name="Group 42" id="42"/>
          <p:cNvGrpSpPr/>
          <p:nvPr/>
        </p:nvGrpSpPr>
        <p:grpSpPr>
          <a:xfrm rot="-5400000">
            <a:off x="1668384" y="4469651"/>
            <a:ext cx="7014090" cy="1430597"/>
            <a:chOff x="0" y="0"/>
            <a:chExt cx="2411627" cy="49187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-5400000">
            <a:off x="6874943" y="7932589"/>
            <a:ext cx="60886" cy="1425616"/>
            <a:chOff x="0" y="0"/>
            <a:chExt cx="9876" cy="23124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876" cy="231245"/>
            </a:xfrm>
            <a:custGeom>
              <a:avLst/>
              <a:gdLst/>
              <a:ahLst/>
              <a:cxnLst/>
              <a:rect r="r" b="b" t="t" l="l"/>
              <a:pathLst>
                <a:path h="231245" w="9876">
                  <a:moveTo>
                    <a:pt x="0" y="0"/>
                  </a:moveTo>
                  <a:lnTo>
                    <a:pt x="9876" y="0"/>
                  </a:lnTo>
                  <a:lnTo>
                    <a:pt x="9876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A497C5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9876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4518640" y="6227546"/>
            <a:ext cx="1475110" cy="44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2826" b="true">
                <a:solidFill>
                  <a:srgbClr val="00000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29.225%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393826" y="9490005"/>
            <a:ext cx="494109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19</a:t>
            </a:r>
          </a:p>
        </p:txBody>
      </p:sp>
      <p:sp>
        <p:nvSpPr>
          <p:cNvPr name="AutoShape 50" id="50"/>
          <p:cNvSpPr/>
          <p:nvPr/>
        </p:nvSpPr>
        <p:spPr>
          <a:xfrm flipV="true">
            <a:off x="9364237" y="5507041"/>
            <a:ext cx="0" cy="1190487"/>
          </a:xfrm>
          <a:prstGeom prst="line">
            <a:avLst/>
          </a:prstGeom>
          <a:ln cap="flat" w="76200">
            <a:solidFill>
              <a:srgbClr val="A784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1" id="51"/>
          <p:cNvSpPr txBox="true"/>
          <p:nvPr/>
        </p:nvSpPr>
        <p:spPr>
          <a:xfrm rot="0">
            <a:off x="9681807" y="5465841"/>
            <a:ext cx="4997952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100 KEYS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630937" y="5811596"/>
            <a:ext cx="4611038" cy="115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A fine-tuned transformer achieved 93% accuracy on Caesar cipher tasks, demonstrating effective adaptation through training.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144213" y="-457310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6"/>
                </a:moveTo>
                <a:lnTo>
                  <a:pt x="2900936" y="5823046"/>
                </a:lnTo>
                <a:lnTo>
                  <a:pt x="2900936" y="0"/>
                </a:lnTo>
                <a:lnTo>
                  <a:pt x="0" y="0"/>
                </a:lnTo>
                <a:lnTo>
                  <a:pt x="0" y="58230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5590" y="566600"/>
            <a:ext cx="6488553" cy="8527980"/>
          </a:xfrm>
          <a:custGeom>
            <a:avLst/>
            <a:gdLst/>
            <a:ahLst/>
            <a:cxnLst/>
            <a:rect r="r" b="b" t="t" l="l"/>
            <a:pathLst>
              <a:path h="8527980" w="6488553">
                <a:moveTo>
                  <a:pt x="0" y="0"/>
                </a:moveTo>
                <a:lnTo>
                  <a:pt x="6488552" y="0"/>
                </a:lnTo>
                <a:lnTo>
                  <a:pt x="6488552" y="8527980"/>
                </a:lnTo>
                <a:lnTo>
                  <a:pt x="0" y="8527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804" t="0" r="-104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96518" y="9490005"/>
            <a:ext cx="288727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96147" y="2216088"/>
            <a:ext cx="7948066" cy="483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487"/>
              </a:lnSpc>
              <a:buFont typeface="Arial"/>
              <a:buChar char="•"/>
            </a:pPr>
            <a:r>
              <a:rPr lang="en-US" b="true" sz="2799">
                <a:solidFill>
                  <a:srgbClr val="29060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Introduction</a:t>
            </a:r>
          </a:p>
          <a:p>
            <a:pPr algn="l" marL="604519" indent="-302260" lvl="1">
              <a:lnSpc>
                <a:spcPts val="5487"/>
              </a:lnSpc>
              <a:buFont typeface="Arial"/>
              <a:buChar char="•"/>
            </a:pPr>
            <a:r>
              <a:rPr lang="en-US" b="true" sz="2799">
                <a:solidFill>
                  <a:srgbClr val="29060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Background</a:t>
            </a:r>
          </a:p>
          <a:p>
            <a:pPr algn="l" marL="604519" indent="-302260" lvl="1">
              <a:lnSpc>
                <a:spcPts val="5487"/>
              </a:lnSpc>
              <a:buFont typeface="Arial"/>
              <a:buChar char="•"/>
            </a:pPr>
            <a:r>
              <a:rPr lang="en-US" b="true" sz="2799">
                <a:solidFill>
                  <a:srgbClr val="29060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System Design</a:t>
            </a:r>
          </a:p>
          <a:p>
            <a:pPr algn="l" marL="604519" indent="-302260" lvl="1">
              <a:lnSpc>
                <a:spcPts val="5487"/>
              </a:lnSpc>
              <a:buFont typeface="Arial"/>
              <a:buChar char="•"/>
            </a:pPr>
            <a:r>
              <a:rPr lang="en-US" b="true" sz="2799">
                <a:solidFill>
                  <a:srgbClr val="29060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Experimental Results</a:t>
            </a:r>
          </a:p>
          <a:p>
            <a:pPr algn="l" marL="604519" indent="-302260" lvl="1">
              <a:lnSpc>
                <a:spcPts val="5487"/>
              </a:lnSpc>
              <a:buFont typeface="Arial"/>
              <a:buChar char="•"/>
            </a:pPr>
            <a:r>
              <a:rPr lang="en-US" b="true" sz="2799">
                <a:solidFill>
                  <a:srgbClr val="29060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Challenges and Limitations</a:t>
            </a:r>
          </a:p>
          <a:p>
            <a:pPr algn="l" marL="604519" indent="-302260" lvl="1">
              <a:lnSpc>
                <a:spcPts val="5487"/>
              </a:lnSpc>
              <a:buFont typeface="Arial"/>
              <a:buChar char="•"/>
            </a:pPr>
            <a:r>
              <a:rPr lang="en-US" b="true" sz="2799" i="true">
                <a:solidFill>
                  <a:srgbClr val="29060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Future Improvements</a:t>
            </a:r>
          </a:p>
          <a:p>
            <a:pPr algn="l" marL="604519" indent="-302260" lvl="1">
              <a:lnSpc>
                <a:spcPts val="5487"/>
              </a:lnSpc>
              <a:buFont typeface="Arial"/>
              <a:buChar char="•"/>
            </a:pPr>
            <a:r>
              <a:rPr lang="en-US" b="true" sz="2799" i="true">
                <a:solidFill>
                  <a:srgbClr val="29060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Conclusion and Future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9326" y="809077"/>
            <a:ext cx="8304328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 OUTLINE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418174" y="4192752"/>
            <a:ext cx="7154235" cy="1459181"/>
            <a:chOff x="0" y="0"/>
            <a:chExt cx="2411627" cy="4918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17340" y="8499460"/>
            <a:ext cx="7655802" cy="0"/>
          </a:xfrm>
          <a:prstGeom prst="line">
            <a:avLst/>
          </a:prstGeom>
          <a:ln cap="flat" w="47625">
            <a:solidFill>
              <a:srgbClr val="0F27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83748" y="1996129"/>
            <a:ext cx="623087" cy="623087"/>
          </a:xfrm>
          <a:custGeom>
            <a:avLst/>
            <a:gdLst/>
            <a:ahLst/>
            <a:cxnLst/>
            <a:rect r="r" b="b" t="t" l="l"/>
            <a:pathLst>
              <a:path h="623087" w="623087">
                <a:moveTo>
                  <a:pt x="0" y="0"/>
                </a:moveTo>
                <a:lnTo>
                  <a:pt x="623088" y="0"/>
                </a:lnTo>
                <a:lnTo>
                  <a:pt x="623088" y="623087"/>
                </a:lnTo>
                <a:lnTo>
                  <a:pt x="0" y="623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8731" y="8636892"/>
            <a:ext cx="1669342" cy="35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b="true" sz="2373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5 KEYS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69315" y="8636892"/>
            <a:ext cx="1851954" cy="35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b="true" sz="2373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1000 KEYS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3218" y="5938316"/>
            <a:ext cx="1444149" cy="50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3165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0%</a:t>
            </a:r>
          </a:p>
        </p:txBody>
      </p:sp>
      <p:grpSp>
        <p:nvGrpSpPr>
          <p:cNvPr name="Group 10" id="10"/>
          <p:cNvGrpSpPr/>
          <p:nvPr/>
        </p:nvGrpSpPr>
        <p:grpSpPr>
          <a:xfrm rot="-5400000">
            <a:off x="-2050244" y="4208552"/>
            <a:ext cx="7154235" cy="1459181"/>
            <a:chOff x="0" y="0"/>
            <a:chExt cx="2411627" cy="4918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02363" y="8636892"/>
            <a:ext cx="1826283" cy="35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b="true" sz="2373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 KEY</a:t>
            </a:r>
          </a:p>
        </p:txBody>
      </p:sp>
      <p:grpSp>
        <p:nvGrpSpPr>
          <p:cNvPr name="Group 14" id="14"/>
          <p:cNvGrpSpPr/>
          <p:nvPr/>
        </p:nvGrpSpPr>
        <p:grpSpPr>
          <a:xfrm rot="-5400000">
            <a:off x="-299778" y="4208552"/>
            <a:ext cx="7154235" cy="1459181"/>
            <a:chOff x="0" y="0"/>
            <a:chExt cx="2411627" cy="4918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-1350234" y="123825"/>
            <a:ext cx="18846752" cy="84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</a:pPr>
            <a:r>
              <a:rPr lang="en-US" b="true" sz="64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Vigenère Cipher Findings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147611" y="0"/>
            <a:ext cx="1169618" cy="905464"/>
          </a:xfrm>
          <a:custGeom>
            <a:avLst/>
            <a:gdLst/>
            <a:ahLst/>
            <a:cxnLst/>
            <a:rect r="r" b="b" t="t" l="l"/>
            <a:pathLst>
              <a:path h="905464" w="1169618">
                <a:moveTo>
                  <a:pt x="0" y="0"/>
                </a:moveTo>
                <a:lnTo>
                  <a:pt x="1169618" y="0"/>
                </a:lnTo>
                <a:lnTo>
                  <a:pt x="1169618" y="905464"/>
                </a:lnTo>
                <a:lnTo>
                  <a:pt x="0" y="90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9173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-5400000">
            <a:off x="-1791851" y="4466945"/>
            <a:ext cx="6642528" cy="1454101"/>
            <a:chOff x="0" y="0"/>
            <a:chExt cx="1056358" cy="23124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56358" cy="231245"/>
            </a:xfrm>
            <a:custGeom>
              <a:avLst/>
              <a:gdLst/>
              <a:ahLst/>
              <a:cxnLst/>
              <a:rect r="r" b="b" t="t" l="l"/>
              <a:pathLst>
                <a:path h="231245" w="1056358">
                  <a:moveTo>
                    <a:pt x="0" y="0"/>
                  </a:moveTo>
                  <a:lnTo>
                    <a:pt x="1056358" y="0"/>
                  </a:lnTo>
                  <a:lnTo>
                    <a:pt x="1056358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5A4A8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56358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02363" y="5938316"/>
            <a:ext cx="1444149" cy="50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3165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97.7%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232262" y="1996129"/>
            <a:ext cx="623087" cy="623087"/>
          </a:xfrm>
          <a:custGeom>
            <a:avLst/>
            <a:gdLst/>
            <a:ahLst/>
            <a:cxnLst/>
            <a:rect r="r" b="b" t="t" l="l"/>
            <a:pathLst>
              <a:path h="623087" w="623087">
                <a:moveTo>
                  <a:pt x="0" y="0"/>
                </a:moveTo>
                <a:lnTo>
                  <a:pt x="623087" y="0"/>
                </a:lnTo>
                <a:lnTo>
                  <a:pt x="623087" y="623087"/>
                </a:lnTo>
                <a:lnTo>
                  <a:pt x="0" y="623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-5400000">
            <a:off x="193243" y="4654604"/>
            <a:ext cx="6235612" cy="1454101"/>
            <a:chOff x="0" y="0"/>
            <a:chExt cx="991646" cy="23124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91646" cy="231245"/>
            </a:xfrm>
            <a:custGeom>
              <a:avLst/>
              <a:gdLst/>
              <a:ahLst/>
              <a:cxnLst/>
              <a:rect r="r" b="b" t="t" l="l"/>
              <a:pathLst>
                <a:path h="231245" w="991646">
                  <a:moveTo>
                    <a:pt x="0" y="0"/>
                  </a:moveTo>
                  <a:lnTo>
                    <a:pt x="991646" y="0"/>
                  </a:lnTo>
                  <a:lnTo>
                    <a:pt x="991646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6B5B9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991646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662265" y="5971666"/>
            <a:ext cx="1322275" cy="46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883" b="true">
                <a:solidFill>
                  <a:srgbClr val="FAFAF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93.73 %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2925857" y="1952305"/>
            <a:ext cx="623087" cy="623087"/>
          </a:xfrm>
          <a:custGeom>
            <a:avLst/>
            <a:gdLst/>
            <a:ahLst/>
            <a:cxnLst/>
            <a:rect r="r" b="b" t="t" l="l"/>
            <a:pathLst>
              <a:path h="623087" w="623087">
                <a:moveTo>
                  <a:pt x="0" y="0"/>
                </a:moveTo>
                <a:lnTo>
                  <a:pt x="623087" y="0"/>
                </a:lnTo>
                <a:lnTo>
                  <a:pt x="623087" y="623087"/>
                </a:lnTo>
                <a:lnTo>
                  <a:pt x="0" y="623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 flipV="true">
            <a:off x="9541953" y="1834198"/>
            <a:ext cx="0" cy="1214273"/>
          </a:xfrm>
          <a:prstGeom prst="line">
            <a:avLst/>
          </a:prstGeom>
          <a:ln cap="flat" w="76200">
            <a:solidFill>
              <a:srgbClr val="5A4A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9503853" y="3979722"/>
            <a:ext cx="0" cy="1214273"/>
          </a:xfrm>
          <a:prstGeom prst="line">
            <a:avLst/>
          </a:prstGeom>
          <a:ln cap="flat" w="76200">
            <a:solidFill>
              <a:srgbClr val="5B90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9809064" y="1777482"/>
            <a:ext cx="4086536" cy="35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7"/>
              </a:lnSpc>
            </a:pPr>
            <a:r>
              <a:rPr lang="en-US" sz="2373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 KEY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97578" y="2117155"/>
            <a:ext cx="4086536" cy="146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740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Using a single keyword, the model achieved 97.7% sample accuracy and 99.12% character-level precision, showing strong learning of periodic shifts.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26153" y="4001332"/>
            <a:ext cx="4086536" cy="35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7"/>
              </a:lnSpc>
            </a:pPr>
            <a:r>
              <a:rPr lang="en-US" sz="2373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5 KEYS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82448" y="4474886"/>
            <a:ext cx="4086536" cy="1180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740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With five keywords, accuracy dropped modestly to 93.725% sample-level and 98.58% character-level, maintaining reliable pattern recognition.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353494" y="9490005"/>
            <a:ext cx="574774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</a:t>
            </a:r>
          </a:p>
        </p:txBody>
      </p:sp>
      <p:grpSp>
        <p:nvGrpSpPr>
          <p:cNvPr name="Group 36" id="36"/>
          <p:cNvGrpSpPr/>
          <p:nvPr/>
        </p:nvGrpSpPr>
        <p:grpSpPr>
          <a:xfrm rot="-5400000">
            <a:off x="1574783" y="4208552"/>
            <a:ext cx="7154235" cy="1459181"/>
            <a:chOff x="0" y="0"/>
            <a:chExt cx="2411627" cy="49187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4840357" y="2011928"/>
            <a:ext cx="623087" cy="623087"/>
          </a:xfrm>
          <a:custGeom>
            <a:avLst/>
            <a:gdLst/>
            <a:ahLst/>
            <a:cxnLst/>
            <a:rect r="r" b="b" t="t" l="l"/>
            <a:pathLst>
              <a:path h="623087" w="623087">
                <a:moveTo>
                  <a:pt x="0" y="0"/>
                </a:moveTo>
                <a:lnTo>
                  <a:pt x="623087" y="0"/>
                </a:lnTo>
                <a:lnTo>
                  <a:pt x="623087" y="623088"/>
                </a:lnTo>
                <a:lnTo>
                  <a:pt x="0" y="62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4429826" y="5954116"/>
            <a:ext cx="1444149" cy="50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3165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0%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317229" y="8636892"/>
            <a:ext cx="1669342" cy="35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b="true" sz="2373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100 KEYS</a:t>
            </a:r>
          </a:p>
        </p:txBody>
      </p:sp>
      <p:sp>
        <p:nvSpPr>
          <p:cNvPr name="AutoShape 42" id="42"/>
          <p:cNvSpPr/>
          <p:nvPr/>
        </p:nvSpPr>
        <p:spPr>
          <a:xfrm flipV="true">
            <a:off x="9541953" y="7805659"/>
            <a:ext cx="0" cy="1190487"/>
          </a:xfrm>
          <a:prstGeom prst="line">
            <a:avLst/>
          </a:prstGeom>
          <a:ln cap="flat" w="76200">
            <a:solidFill>
              <a:srgbClr val="7284A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9809064" y="7646904"/>
            <a:ext cx="4006484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1000 KEYS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826153" y="8132646"/>
            <a:ext cx="4611038" cy="115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At 1000 keywords, the model failed entirely, scoring 0% sample accuracy and just 2% character precision due to compounding challenges in key periodicity and mapping.</a:t>
            </a:r>
          </a:p>
        </p:txBody>
      </p:sp>
      <p:sp>
        <p:nvSpPr>
          <p:cNvPr name="AutoShape 45" id="45"/>
          <p:cNvSpPr/>
          <p:nvPr/>
        </p:nvSpPr>
        <p:spPr>
          <a:xfrm flipV="true">
            <a:off x="9503853" y="5957366"/>
            <a:ext cx="0" cy="1190487"/>
          </a:xfrm>
          <a:prstGeom prst="line">
            <a:avLst/>
          </a:prstGeom>
          <a:ln cap="flat" w="76200">
            <a:solidFill>
              <a:srgbClr val="A784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6" id="46"/>
          <p:cNvSpPr txBox="true"/>
          <p:nvPr/>
        </p:nvSpPr>
        <p:spPr>
          <a:xfrm rot="0">
            <a:off x="9848448" y="5899022"/>
            <a:ext cx="4997952" cy="3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  <a:r>
              <a:rPr lang="en-US" sz="2327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100 KEYS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797578" y="6244777"/>
            <a:ext cx="4611038" cy="115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706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With 100 keywords, the model dropped to 0% sample accuracy and 32.55% character precision, struggling with key periodicity and mapping.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2520268" y="8471995"/>
            <a:ext cx="6548900" cy="25270"/>
          </a:xfrm>
          <a:prstGeom prst="line">
            <a:avLst/>
          </a:prstGeom>
          <a:ln cap="flat" w="47625">
            <a:solidFill>
              <a:srgbClr val="0F27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479344" y="8690749"/>
            <a:ext cx="1736790" cy="71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b="true" sz="2469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RAIL FENCE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626092" y="3991279"/>
            <a:ext cx="7443295" cy="1518137"/>
            <a:chOff x="0" y="0"/>
            <a:chExt cx="2411627" cy="4918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11627" cy="491876"/>
            </a:xfrm>
            <a:custGeom>
              <a:avLst/>
              <a:gdLst/>
              <a:ahLst/>
              <a:cxnLst/>
              <a:rect r="r" b="b" t="t" l="l"/>
              <a:pathLst>
                <a:path h="491876" w="2411627">
                  <a:moveTo>
                    <a:pt x="2208427" y="0"/>
                  </a:moveTo>
                  <a:lnTo>
                    <a:pt x="0" y="0"/>
                  </a:lnTo>
                  <a:lnTo>
                    <a:pt x="0" y="491876"/>
                  </a:lnTo>
                  <a:lnTo>
                    <a:pt x="2208427" y="491876"/>
                  </a:lnTo>
                  <a:lnTo>
                    <a:pt x="2411627" y="245938"/>
                  </a:lnTo>
                  <a:lnTo>
                    <a:pt x="2208427" y="0"/>
                  </a:lnTo>
                  <a:close/>
                </a:path>
              </a:pathLst>
            </a:custGeom>
            <a:solidFill>
              <a:srgbClr val="0F2743">
                <a:alpha val="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97327" cy="54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350234" y="123825"/>
            <a:ext cx="18846752" cy="84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8"/>
              </a:lnSpc>
            </a:pPr>
            <a:r>
              <a:rPr lang="en-US" b="true" sz="64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Rail Fence Cipher Results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081126" y="66946"/>
            <a:ext cx="1169618" cy="905464"/>
          </a:xfrm>
          <a:custGeom>
            <a:avLst/>
            <a:gdLst/>
            <a:ahLst/>
            <a:cxnLst/>
            <a:rect r="r" b="b" t="t" l="l"/>
            <a:pathLst>
              <a:path h="905464" w="1169618">
                <a:moveTo>
                  <a:pt x="0" y="0"/>
                </a:moveTo>
                <a:lnTo>
                  <a:pt x="1169618" y="0"/>
                </a:lnTo>
                <a:lnTo>
                  <a:pt x="1169618" y="905464"/>
                </a:lnTo>
                <a:lnTo>
                  <a:pt x="0" y="90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9173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976966" y="4293288"/>
            <a:ext cx="6811687" cy="1512853"/>
            <a:chOff x="0" y="0"/>
            <a:chExt cx="1041191" cy="2312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1191" cy="231245"/>
            </a:xfrm>
            <a:custGeom>
              <a:avLst/>
              <a:gdLst/>
              <a:ahLst/>
              <a:cxnLst/>
              <a:rect r="r" b="b" t="t" l="l"/>
              <a:pathLst>
                <a:path h="231245" w="1041191">
                  <a:moveTo>
                    <a:pt x="0" y="0"/>
                  </a:moveTo>
                  <a:lnTo>
                    <a:pt x="1041191" y="0"/>
                  </a:lnTo>
                  <a:lnTo>
                    <a:pt x="1041191" y="231245"/>
                  </a:lnTo>
                  <a:lnTo>
                    <a:pt x="0" y="231245"/>
                  </a:lnTo>
                  <a:close/>
                </a:path>
              </a:pathLst>
            </a:custGeom>
            <a:solidFill>
              <a:srgbClr val="6B5B9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41191" cy="28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707812" y="5836310"/>
            <a:ext cx="1375700" cy="47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9"/>
              </a:lnSpc>
            </a:pPr>
            <a:r>
              <a:rPr lang="en-US" sz="2999" b="true">
                <a:solidFill>
                  <a:srgbClr val="FAFAF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99.15%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982055" y="1643870"/>
            <a:ext cx="648263" cy="648263"/>
          </a:xfrm>
          <a:custGeom>
            <a:avLst/>
            <a:gdLst/>
            <a:ahLst/>
            <a:cxnLst/>
            <a:rect r="r" b="b" t="t" l="l"/>
            <a:pathLst>
              <a:path h="648263" w="648263">
                <a:moveTo>
                  <a:pt x="0" y="0"/>
                </a:moveTo>
                <a:lnTo>
                  <a:pt x="648262" y="0"/>
                </a:lnTo>
                <a:lnTo>
                  <a:pt x="648262" y="648263"/>
                </a:lnTo>
                <a:lnTo>
                  <a:pt x="0" y="64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9304748" y="2936166"/>
            <a:ext cx="0" cy="1263335"/>
          </a:xfrm>
          <a:prstGeom prst="line">
            <a:avLst/>
          </a:prstGeom>
          <a:ln cap="flat" w="76200">
            <a:solidFill>
              <a:srgbClr val="5A4A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9648415" y="2872664"/>
            <a:ext cx="4251648" cy="151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4"/>
              </a:lnSpc>
            </a:pPr>
            <a:r>
              <a:rPr lang="en-US" sz="1811">
                <a:solidFill>
                  <a:srgbClr val="0F2743"/>
                </a:solidFill>
                <a:latin typeface="Codec Pro"/>
                <a:ea typeface="Codec Pro"/>
                <a:cs typeface="Codec Pro"/>
                <a:sym typeface="Codec Pro"/>
              </a:rPr>
              <a:t>Across varying rail counts, the model achieved 99.15% accuracy, consistently decoding the geometric zigzag pattern due to its deterministic structure.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48415" y="2091153"/>
            <a:ext cx="4251648" cy="38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2"/>
              </a:lnSpc>
            </a:pPr>
            <a:r>
              <a:rPr lang="en-US" sz="2469" b="true">
                <a:solidFill>
                  <a:srgbClr val="0F2743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RAIL FENCE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00524" y="9490005"/>
            <a:ext cx="480715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8700" y="2616952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2" y="0"/>
                </a:moveTo>
                <a:lnTo>
                  <a:pt x="0" y="0"/>
                </a:lnTo>
                <a:lnTo>
                  <a:pt x="0" y="427560"/>
                </a:lnTo>
                <a:lnTo>
                  <a:pt x="6188362" y="427560"/>
                </a:lnTo>
                <a:lnTo>
                  <a:pt x="61883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4180" y="1793171"/>
            <a:ext cx="733795" cy="755781"/>
          </a:xfrm>
          <a:custGeom>
            <a:avLst/>
            <a:gdLst/>
            <a:ahLst/>
            <a:cxnLst/>
            <a:rect r="r" b="b" t="t" l="l"/>
            <a:pathLst>
              <a:path h="755781" w="733795">
                <a:moveTo>
                  <a:pt x="0" y="0"/>
                </a:moveTo>
                <a:lnTo>
                  <a:pt x="733795" y="0"/>
                </a:lnTo>
                <a:lnTo>
                  <a:pt x="733795" y="755781"/>
                </a:lnTo>
                <a:lnTo>
                  <a:pt x="0" y="7557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336" y="3666127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3336" y="5608867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8049" y="7295519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1"/>
                </a:lnTo>
                <a:lnTo>
                  <a:pt x="0" y="657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8049" y="6561852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048" y="4493714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9" y="0"/>
                </a:lnTo>
                <a:lnTo>
                  <a:pt x="649279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02701" y="210955"/>
            <a:ext cx="3185234" cy="3164432"/>
          </a:xfrm>
          <a:custGeom>
            <a:avLst/>
            <a:gdLst/>
            <a:ahLst/>
            <a:cxnLst/>
            <a:rect r="r" b="b" t="t" l="l"/>
            <a:pathLst>
              <a:path h="3164432" w="3185234">
                <a:moveTo>
                  <a:pt x="0" y="0"/>
                </a:moveTo>
                <a:lnTo>
                  <a:pt x="3185235" y="0"/>
                </a:lnTo>
                <a:lnTo>
                  <a:pt x="3185235" y="3164432"/>
                </a:lnTo>
                <a:lnTo>
                  <a:pt x="0" y="3164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57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331184" y="161925"/>
            <a:ext cx="18846752" cy="113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08"/>
              </a:lnSpc>
            </a:pPr>
            <a:r>
              <a:rPr lang="en-US" b="true" sz="85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Challenges and Limitations: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93826" y="9490005"/>
            <a:ext cx="494109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68812"/>
            <a:ext cx="6510251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Computational Constraints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3405" y="3742570"/>
            <a:ext cx="1014530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Runtime limits: 6h HPC / 24h Colab capped training duration.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3405" y="4665649"/>
            <a:ext cx="1459482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Intractable key spaces: 26! (monoalphabetic), 26ⁿ (Vigenère) exceeded compute capacity.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3405" y="5685309"/>
            <a:ext cx="1118514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Small batch sizes: Limited to 128 due to GPU memory constraints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88118" y="7371962"/>
            <a:ext cx="1101586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Sequence limit: 256 tokens max due to O(n²) attention scaling.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88118" y="6638294"/>
            <a:ext cx="1384517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Long training times: 3.2 hours/epoch for 1000-key tasks made full tuning infeasible.</a:t>
            </a:r>
          </a:p>
        </p:txBody>
      </p:sp>
      <p:sp>
        <p:nvSpPr>
          <p:cNvPr name="Freeform 18" id="18"/>
          <p:cNvSpPr/>
          <p:nvPr/>
        </p:nvSpPr>
        <p:spPr>
          <a:xfrm flipH="false" flipV="true" rot="-10800000">
            <a:off x="16190413" y="4323837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7"/>
                </a:moveTo>
                <a:lnTo>
                  <a:pt x="2900936" y="5823047"/>
                </a:lnTo>
                <a:lnTo>
                  <a:pt x="2900936" y="0"/>
                </a:lnTo>
                <a:lnTo>
                  <a:pt x="0" y="0"/>
                </a:lnTo>
                <a:lnTo>
                  <a:pt x="0" y="582304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354635" y="9490005"/>
            <a:ext cx="572492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144213" y="-457310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6"/>
                </a:moveTo>
                <a:lnTo>
                  <a:pt x="2900936" y="5823046"/>
                </a:lnTo>
                <a:lnTo>
                  <a:pt x="2900936" y="0"/>
                </a:lnTo>
                <a:lnTo>
                  <a:pt x="0" y="0"/>
                </a:lnTo>
                <a:lnTo>
                  <a:pt x="0" y="58230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62996" y="6223780"/>
            <a:ext cx="3325004" cy="3325004"/>
          </a:xfrm>
          <a:custGeom>
            <a:avLst/>
            <a:gdLst/>
            <a:ahLst/>
            <a:cxnLst/>
            <a:rect r="r" b="b" t="t" l="l"/>
            <a:pathLst>
              <a:path h="3325004" w="3325004">
                <a:moveTo>
                  <a:pt x="0" y="0"/>
                </a:moveTo>
                <a:lnTo>
                  <a:pt x="3325004" y="0"/>
                </a:lnTo>
                <a:lnTo>
                  <a:pt x="3325004" y="3325004"/>
                </a:lnTo>
                <a:lnTo>
                  <a:pt x="0" y="3325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350234" y="161925"/>
            <a:ext cx="18846752" cy="220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8"/>
              </a:lnSpc>
            </a:pPr>
            <a:r>
              <a:rPr lang="en-US" b="true" sz="85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🔧 FUTURE IMPROVEMENTS</a:t>
            </a:r>
          </a:p>
          <a:p>
            <a:pPr algn="ctr" marL="0" indent="0" lvl="0">
              <a:lnSpc>
                <a:spcPts val="850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617604" y="3094946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2" y="0"/>
                </a:moveTo>
                <a:lnTo>
                  <a:pt x="0" y="0"/>
                </a:lnTo>
                <a:lnTo>
                  <a:pt x="0" y="427560"/>
                </a:lnTo>
                <a:lnTo>
                  <a:pt x="6188362" y="427560"/>
                </a:lnTo>
                <a:lnTo>
                  <a:pt x="61883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457620" y="3225057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2" y="0"/>
                </a:moveTo>
                <a:lnTo>
                  <a:pt x="0" y="0"/>
                </a:lnTo>
                <a:lnTo>
                  <a:pt x="0" y="427560"/>
                </a:lnTo>
                <a:lnTo>
                  <a:pt x="6188362" y="427560"/>
                </a:lnTo>
                <a:lnTo>
                  <a:pt x="61883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55925" y="9490005"/>
            <a:ext cx="569913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411096" y="2414806"/>
            <a:ext cx="6510251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🖥️ Hardware Scaling: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8665" y="2506692"/>
            <a:ext cx="7864451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🧠 Algorithmic Enhancements: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648" y="3760631"/>
            <a:ext cx="613531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9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Use 4×A100 GPUs </a:t>
            </a:r>
            <a:r>
              <a:rPr lang="en-US" sz="29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for high-key ciphers.</a:t>
            </a:r>
          </a:p>
          <a:p>
            <a:pPr algn="l">
              <a:lnSpc>
                <a:spcPts val="356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32904" y="4024092"/>
            <a:ext cx="613531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9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Update Embedding, &amp; Attention Type 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617604" y="6301635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2" y="0"/>
                </a:moveTo>
                <a:lnTo>
                  <a:pt x="0" y="0"/>
                </a:lnTo>
                <a:lnTo>
                  <a:pt x="0" y="427559"/>
                </a:lnTo>
                <a:lnTo>
                  <a:pt x="6188362" y="427559"/>
                </a:lnTo>
                <a:lnTo>
                  <a:pt x="61883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3451" y="5503660"/>
            <a:ext cx="6969712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⚙️Data Pipeline Optimization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648" y="6967319"/>
            <a:ext cx="613531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9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On-the-fly cipher gen,</a:t>
            </a:r>
            <a:r>
              <a:rPr lang="en-US" sz="29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binary format, cached attention.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8357436" y="6107941"/>
            <a:ext cx="6188362" cy="427560"/>
          </a:xfrm>
          <a:custGeom>
            <a:avLst/>
            <a:gdLst/>
            <a:ahLst/>
            <a:cxnLst/>
            <a:rect r="r" b="b" t="t" l="l"/>
            <a:pathLst>
              <a:path h="427560" w="6188362">
                <a:moveTo>
                  <a:pt x="6188363" y="0"/>
                </a:moveTo>
                <a:lnTo>
                  <a:pt x="0" y="0"/>
                </a:lnTo>
                <a:lnTo>
                  <a:pt x="0" y="427560"/>
                </a:lnTo>
                <a:lnTo>
                  <a:pt x="6188363" y="427560"/>
                </a:lnTo>
                <a:lnTo>
                  <a:pt x="61883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223163" y="5365736"/>
            <a:ext cx="6969712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🚀Combined Strategy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10481" y="6773626"/>
            <a:ext cx="613531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9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Hardware + smarter algorithms + faster dat</a:t>
            </a:r>
            <a:r>
              <a:rPr lang="en-US" sz="29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a = breakthrough capability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144213" y="-457310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6"/>
                </a:moveTo>
                <a:lnTo>
                  <a:pt x="2900936" y="5823046"/>
                </a:lnTo>
                <a:lnTo>
                  <a:pt x="2900936" y="0"/>
                </a:lnTo>
                <a:lnTo>
                  <a:pt x="0" y="0"/>
                </a:lnTo>
                <a:lnTo>
                  <a:pt x="0" y="58230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53288" y="6269008"/>
            <a:ext cx="3134712" cy="3134712"/>
          </a:xfrm>
          <a:custGeom>
            <a:avLst/>
            <a:gdLst/>
            <a:ahLst/>
            <a:cxnLst/>
            <a:rect r="r" b="b" t="t" l="l"/>
            <a:pathLst>
              <a:path h="3134712" w="3134712">
                <a:moveTo>
                  <a:pt x="0" y="0"/>
                </a:moveTo>
                <a:lnTo>
                  <a:pt x="3134712" y="0"/>
                </a:lnTo>
                <a:lnTo>
                  <a:pt x="3134712" y="3134712"/>
                </a:lnTo>
                <a:lnTo>
                  <a:pt x="0" y="3134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3879" y="2384485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9" y="0"/>
                </a:lnTo>
                <a:lnTo>
                  <a:pt x="649279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3879" y="4141366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9" y="0"/>
                </a:lnTo>
                <a:lnTo>
                  <a:pt x="649279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3879" y="5075301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9" y="0"/>
                </a:lnTo>
                <a:lnTo>
                  <a:pt x="649279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9592" y="3212072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157" y="2435163"/>
            <a:ext cx="13583418" cy="43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9"/>
              </a:lnSpc>
            </a:pPr>
            <a:r>
              <a:rPr lang="en-US" sz="31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Transformers excel at structured ciphers: Rail </a:t>
            </a:r>
            <a:r>
              <a:rPr lang="en-US" sz="31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Fence (98.97%), Caesar (99.75%).</a:t>
            </a:r>
          </a:p>
          <a:p>
            <a:pPr algn="l">
              <a:lnSpc>
                <a:spcPts val="3809"/>
              </a:lnSpc>
            </a:pPr>
          </a:p>
          <a:p>
            <a:pPr algn="l">
              <a:lnSpc>
                <a:spcPts val="3809"/>
              </a:lnSpc>
            </a:pPr>
            <a:r>
              <a:rPr lang="en-US" sz="31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Fail on complex substitution: Monoalphabetic (1.3%), Vigenère (0%).</a:t>
            </a:r>
          </a:p>
          <a:p>
            <a:pPr algn="l">
              <a:lnSpc>
                <a:spcPts val="3809"/>
              </a:lnSpc>
            </a:pPr>
          </a:p>
          <a:p>
            <a:pPr algn="l">
              <a:lnSpc>
                <a:spcPts val="3809"/>
              </a:lnSpc>
            </a:pPr>
            <a:r>
              <a:rPr lang="en-US" sz="31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Limitations: No arithmetic reasoning, poor long-range pattern handling.</a:t>
            </a:r>
          </a:p>
          <a:p>
            <a:pPr algn="l">
              <a:lnSpc>
                <a:spcPts val="3809"/>
              </a:lnSpc>
            </a:pPr>
          </a:p>
          <a:p>
            <a:pPr algn="l">
              <a:lnSpc>
                <a:spcPts val="3809"/>
              </a:lnSpc>
            </a:pPr>
            <a:r>
              <a:rPr lang="en-US" sz="3174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Future:  Extends to more complex encryption techniques </a:t>
            </a:r>
          </a:p>
          <a:p>
            <a:pPr algn="l">
              <a:lnSpc>
                <a:spcPts val="3809"/>
              </a:lnSpc>
            </a:pPr>
          </a:p>
          <a:p>
            <a:pPr algn="l">
              <a:lnSpc>
                <a:spcPts val="380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13879" y="0"/>
            <a:ext cx="843221" cy="1289821"/>
          </a:xfrm>
          <a:custGeom>
            <a:avLst/>
            <a:gdLst/>
            <a:ahLst/>
            <a:cxnLst/>
            <a:rect r="r" b="b" t="t" l="l"/>
            <a:pathLst>
              <a:path h="1289821" w="843221">
                <a:moveTo>
                  <a:pt x="0" y="0"/>
                </a:moveTo>
                <a:lnTo>
                  <a:pt x="843221" y="0"/>
                </a:lnTo>
                <a:lnTo>
                  <a:pt x="843221" y="1289821"/>
                </a:lnTo>
                <a:lnTo>
                  <a:pt x="0" y="12898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1440" y="123825"/>
            <a:ext cx="14430136" cy="168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4"/>
              </a:lnSpc>
            </a:pPr>
            <a:r>
              <a:rPr lang="en-US" b="true" sz="6514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CONCLUSION AND FUTURE WORK</a:t>
            </a:r>
          </a:p>
          <a:p>
            <a:pPr algn="ctr" marL="0" indent="0" lvl="0">
              <a:lnSpc>
                <a:spcPts val="651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355280" y="9490005"/>
            <a:ext cx="571202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26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1686">
            <a:off x="-5937352" y="-3454434"/>
            <a:ext cx="14626818" cy="8111235"/>
          </a:xfrm>
          <a:custGeom>
            <a:avLst/>
            <a:gdLst/>
            <a:ahLst/>
            <a:cxnLst/>
            <a:rect r="r" b="b" t="t" l="l"/>
            <a:pathLst>
              <a:path h="8111235" w="14626818">
                <a:moveTo>
                  <a:pt x="0" y="0"/>
                </a:moveTo>
                <a:lnTo>
                  <a:pt x="14626818" y="0"/>
                </a:lnTo>
                <a:lnTo>
                  <a:pt x="14626818" y="8111236"/>
                </a:lnTo>
                <a:lnTo>
                  <a:pt x="0" y="811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099443" y="1269212"/>
            <a:ext cx="7352920" cy="7352920"/>
          </a:xfrm>
          <a:custGeom>
            <a:avLst/>
            <a:gdLst/>
            <a:ahLst/>
            <a:cxnLst/>
            <a:rect r="r" b="b" t="t" l="l"/>
            <a:pathLst>
              <a:path h="7352920" w="7352920">
                <a:moveTo>
                  <a:pt x="0" y="0"/>
                </a:moveTo>
                <a:lnTo>
                  <a:pt x="7352919" y="0"/>
                </a:lnTo>
                <a:lnTo>
                  <a:pt x="7352919" y="7352920"/>
                </a:lnTo>
                <a:lnTo>
                  <a:pt x="0" y="7352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83990" y="2257290"/>
            <a:ext cx="6452243" cy="353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66"/>
              </a:lnSpc>
            </a:pPr>
            <a:r>
              <a:rPr lang="en-US" sz="11472" spc="80" b="true">
                <a:solidFill>
                  <a:srgbClr val="3F283E"/>
                </a:solidFill>
                <a:latin typeface="Arimo Bold"/>
                <a:ea typeface="Arimo Bold"/>
                <a:cs typeface="Arimo Bold"/>
                <a:sym typeface="Arimo Bold"/>
              </a:rPr>
              <a:t>Thank You!!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71750" y="9490005"/>
            <a:ext cx="538262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090773" y="-216833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7"/>
                </a:moveTo>
                <a:lnTo>
                  <a:pt x="2900936" y="5823047"/>
                </a:lnTo>
                <a:lnTo>
                  <a:pt x="2900936" y="0"/>
                </a:lnTo>
                <a:lnTo>
                  <a:pt x="0" y="0"/>
                </a:lnTo>
                <a:lnTo>
                  <a:pt x="0" y="58230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2586" y="2964263"/>
            <a:ext cx="3747056" cy="1158181"/>
          </a:xfrm>
          <a:custGeom>
            <a:avLst/>
            <a:gdLst/>
            <a:ahLst/>
            <a:cxnLst/>
            <a:rect r="r" b="b" t="t" l="l"/>
            <a:pathLst>
              <a:path h="1158181" w="3747056">
                <a:moveTo>
                  <a:pt x="0" y="0"/>
                </a:moveTo>
                <a:lnTo>
                  <a:pt x="3747056" y="0"/>
                </a:lnTo>
                <a:lnTo>
                  <a:pt x="3747056" y="1158181"/>
                </a:lnTo>
                <a:lnTo>
                  <a:pt x="0" y="1158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6488" y="2964263"/>
            <a:ext cx="1221585" cy="1207842"/>
          </a:xfrm>
          <a:custGeom>
            <a:avLst/>
            <a:gdLst/>
            <a:ahLst/>
            <a:cxnLst/>
            <a:rect r="r" b="b" t="t" l="l"/>
            <a:pathLst>
              <a:path h="1207842" w="1221585">
                <a:moveTo>
                  <a:pt x="0" y="0"/>
                </a:moveTo>
                <a:lnTo>
                  <a:pt x="1221585" y="0"/>
                </a:lnTo>
                <a:lnTo>
                  <a:pt x="1221585" y="1207843"/>
                </a:lnTo>
                <a:lnTo>
                  <a:pt x="0" y="1207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2642" y="4729429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51127" y="5991734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9" y="0"/>
                </a:lnTo>
                <a:lnTo>
                  <a:pt x="649279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2890" y="7334759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36251" y="2964263"/>
            <a:ext cx="3747056" cy="1158181"/>
          </a:xfrm>
          <a:custGeom>
            <a:avLst/>
            <a:gdLst/>
            <a:ahLst/>
            <a:cxnLst/>
            <a:rect r="r" b="b" t="t" l="l"/>
            <a:pathLst>
              <a:path h="1158181" w="3747056">
                <a:moveTo>
                  <a:pt x="0" y="0"/>
                </a:moveTo>
                <a:lnTo>
                  <a:pt x="3747056" y="0"/>
                </a:lnTo>
                <a:lnTo>
                  <a:pt x="3747056" y="1158181"/>
                </a:lnTo>
                <a:lnTo>
                  <a:pt x="0" y="1158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16307" y="4729429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54793" y="5991734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46555" y="7334759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75391" y="3025182"/>
            <a:ext cx="1008080" cy="1036344"/>
          </a:xfrm>
          <a:custGeom>
            <a:avLst/>
            <a:gdLst/>
            <a:ahLst/>
            <a:cxnLst/>
            <a:rect r="r" b="b" t="t" l="l"/>
            <a:pathLst>
              <a:path h="1036344" w="1008080">
                <a:moveTo>
                  <a:pt x="0" y="0"/>
                </a:moveTo>
                <a:lnTo>
                  <a:pt x="1008081" y="0"/>
                </a:lnTo>
                <a:lnTo>
                  <a:pt x="1008081" y="1036344"/>
                </a:lnTo>
                <a:lnTo>
                  <a:pt x="0" y="10363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49985" y="422490"/>
            <a:ext cx="7188030" cy="14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08"/>
              </a:lnSpc>
            </a:pPr>
            <a:r>
              <a:rPr lang="en-US" b="true" sz="10608" i="true">
                <a:solidFill>
                  <a:srgbClr val="1A0F13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93392" y="9490005"/>
            <a:ext cx="294977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1A0F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61920" y="3190929"/>
            <a:ext cx="420948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9"/>
              </a:lnSpc>
            </a:pPr>
            <a:r>
              <a:rPr lang="en-US" sz="4507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Why LLMs?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1491" y="4639184"/>
            <a:ext cx="37081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Excellent at pattern recognition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71491" y="5982209"/>
            <a:ext cx="37081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Proven in code and data tasks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63254" y="7325234"/>
            <a:ext cx="37081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Cryptanalysis remains underexplored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05037" y="3190929"/>
            <a:ext cx="420948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9"/>
              </a:lnSpc>
            </a:pPr>
            <a:r>
              <a:rPr lang="en-US" sz="4507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Why It Matters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75156" y="4639184"/>
            <a:ext cx="37081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Potential for new AI-driven decryption methods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75156" y="5982209"/>
            <a:ext cx="37081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Helps anticipate cybersecurity threats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66919" y="7325234"/>
            <a:ext cx="37081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Reveals ethical and technical limits of LLMs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062343" y="7944359"/>
            <a:ext cx="2798731" cy="1789272"/>
          </a:xfrm>
          <a:custGeom>
            <a:avLst/>
            <a:gdLst/>
            <a:ahLst/>
            <a:cxnLst/>
            <a:rect r="r" b="b" t="t" l="l"/>
            <a:pathLst>
              <a:path h="1789272" w="2798731">
                <a:moveTo>
                  <a:pt x="0" y="0"/>
                </a:moveTo>
                <a:lnTo>
                  <a:pt x="2798731" y="0"/>
                </a:lnTo>
                <a:lnTo>
                  <a:pt x="2798731" y="1789272"/>
                </a:lnTo>
                <a:lnTo>
                  <a:pt x="0" y="17892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7840" t="-374106" r="-23710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483307" y="7568192"/>
            <a:ext cx="2609800" cy="2541606"/>
          </a:xfrm>
          <a:custGeom>
            <a:avLst/>
            <a:gdLst/>
            <a:ahLst/>
            <a:cxnLst/>
            <a:rect r="r" b="b" t="t" l="l"/>
            <a:pathLst>
              <a:path h="2541606" w="2609800">
                <a:moveTo>
                  <a:pt x="0" y="0"/>
                </a:moveTo>
                <a:lnTo>
                  <a:pt x="2609800" y="0"/>
                </a:lnTo>
                <a:lnTo>
                  <a:pt x="2609800" y="2541606"/>
                </a:lnTo>
                <a:lnTo>
                  <a:pt x="0" y="2541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30492" t="-194511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144213" y="-457310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6"/>
                </a:moveTo>
                <a:lnTo>
                  <a:pt x="2900936" y="5823046"/>
                </a:lnTo>
                <a:lnTo>
                  <a:pt x="2900936" y="0"/>
                </a:lnTo>
                <a:lnTo>
                  <a:pt x="0" y="0"/>
                </a:lnTo>
                <a:lnTo>
                  <a:pt x="0" y="58230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350234" y="161925"/>
            <a:ext cx="18846752" cy="113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08"/>
              </a:lnSpc>
            </a:pPr>
            <a:r>
              <a:rPr lang="en-US" b="true" sz="85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Cryptanalysis Overview &amp; History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8796" y="256099"/>
            <a:ext cx="1008080" cy="1036344"/>
          </a:xfrm>
          <a:custGeom>
            <a:avLst/>
            <a:gdLst/>
            <a:ahLst/>
            <a:cxnLst/>
            <a:rect r="r" b="b" t="t" l="l"/>
            <a:pathLst>
              <a:path h="1036344" w="1008080">
                <a:moveTo>
                  <a:pt x="0" y="0"/>
                </a:moveTo>
                <a:lnTo>
                  <a:pt x="1008081" y="0"/>
                </a:lnTo>
                <a:lnTo>
                  <a:pt x="1008081" y="1036344"/>
                </a:lnTo>
                <a:lnTo>
                  <a:pt x="0" y="103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664" y="2661214"/>
            <a:ext cx="4101967" cy="1267881"/>
          </a:xfrm>
          <a:custGeom>
            <a:avLst/>
            <a:gdLst/>
            <a:ahLst/>
            <a:cxnLst/>
            <a:rect r="r" b="b" t="t" l="l"/>
            <a:pathLst>
              <a:path h="1267881" w="4101967">
                <a:moveTo>
                  <a:pt x="0" y="0"/>
                </a:moveTo>
                <a:lnTo>
                  <a:pt x="4101967" y="0"/>
                </a:lnTo>
                <a:lnTo>
                  <a:pt x="4101967" y="1267880"/>
                </a:lnTo>
                <a:lnTo>
                  <a:pt x="0" y="1267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4450" y="4657916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2935" y="5920221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9" y="0"/>
                </a:lnTo>
                <a:lnTo>
                  <a:pt x="649279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99397" y="2770914"/>
            <a:ext cx="3747056" cy="1158181"/>
          </a:xfrm>
          <a:custGeom>
            <a:avLst/>
            <a:gdLst/>
            <a:ahLst/>
            <a:cxnLst/>
            <a:rect r="r" b="b" t="t" l="l"/>
            <a:pathLst>
              <a:path h="1158181" w="3747056">
                <a:moveTo>
                  <a:pt x="0" y="0"/>
                </a:moveTo>
                <a:lnTo>
                  <a:pt x="3747056" y="0"/>
                </a:lnTo>
                <a:lnTo>
                  <a:pt x="3747056" y="1158180"/>
                </a:lnTo>
                <a:lnTo>
                  <a:pt x="0" y="1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17939" y="4331292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17939" y="5396346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17939" y="6386946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38538" y="2831832"/>
            <a:ext cx="1008080" cy="1036344"/>
          </a:xfrm>
          <a:custGeom>
            <a:avLst/>
            <a:gdLst/>
            <a:ahLst/>
            <a:cxnLst/>
            <a:rect r="r" b="b" t="t" l="l"/>
            <a:pathLst>
              <a:path h="1036344" w="1008080">
                <a:moveTo>
                  <a:pt x="0" y="0"/>
                </a:moveTo>
                <a:lnTo>
                  <a:pt x="1008080" y="0"/>
                </a:lnTo>
                <a:lnTo>
                  <a:pt x="1008080" y="1036344"/>
                </a:lnTo>
                <a:lnTo>
                  <a:pt x="0" y="103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93063" y="2831832"/>
            <a:ext cx="3978270" cy="1229647"/>
          </a:xfrm>
          <a:custGeom>
            <a:avLst/>
            <a:gdLst/>
            <a:ahLst/>
            <a:cxnLst/>
            <a:rect r="r" b="b" t="t" l="l"/>
            <a:pathLst>
              <a:path h="1229647" w="3978270">
                <a:moveTo>
                  <a:pt x="0" y="0"/>
                </a:moveTo>
                <a:lnTo>
                  <a:pt x="3978270" y="0"/>
                </a:lnTo>
                <a:lnTo>
                  <a:pt x="3978270" y="1229647"/>
                </a:lnTo>
                <a:lnTo>
                  <a:pt x="0" y="122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04333" y="4596997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1"/>
                </a:lnTo>
                <a:lnTo>
                  <a:pt x="0" y="6577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42819" y="5859303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6035" y="2785969"/>
            <a:ext cx="936178" cy="967854"/>
          </a:xfrm>
          <a:custGeom>
            <a:avLst/>
            <a:gdLst/>
            <a:ahLst/>
            <a:cxnLst/>
            <a:rect r="r" b="b" t="t" l="l"/>
            <a:pathLst>
              <a:path h="967854" w="936178">
                <a:moveTo>
                  <a:pt x="0" y="0"/>
                </a:moveTo>
                <a:lnTo>
                  <a:pt x="936179" y="0"/>
                </a:lnTo>
                <a:lnTo>
                  <a:pt x="936179" y="967853"/>
                </a:lnTo>
                <a:lnTo>
                  <a:pt x="0" y="967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017939" y="7283047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1"/>
                </a:lnTo>
                <a:lnTo>
                  <a:pt x="0" y="6577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66127" y="2810330"/>
            <a:ext cx="925970" cy="1245192"/>
          </a:xfrm>
          <a:custGeom>
            <a:avLst/>
            <a:gdLst/>
            <a:ahLst/>
            <a:cxnLst/>
            <a:rect r="r" b="b" t="t" l="l"/>
            <a:pathLst>
              <a:path h="1245192" w="925970">
                <a:moveTo>
                  <a:pt x="0" y="0"/>
                </a:moveTo>
                <a:lnTo>
                  <a:pt x="925970" y="0"/>
                </a:lnTo>
                <a:lnTo>
                  <a:pt x="925970" y="1245192"/>
                </a:lnTo>
                <a:lnTo>
                  <a:pt x="0" y="12451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212515" y="3102505"/>
            <a:ext cx="3939365" cy="65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2"/>
              </a:lnSpc>
            </a:pPr>
            <a:r>
              <a:rPr lang="en-US" sz="4218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Common Attacks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96716" y="9490005"/>
            <a:ext cx="288330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9361" y="2761389"/>
            <a:ext cx="3854573" cy="11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3"/>
              </a:lnSpc>
            </a:pPr>
            <a:r>
              <a:rPr lang="en-US" sz="366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Why Cryptanalysis Matters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3299" y="4567671"/>
            <a:ext cx="37081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CIA Triad: Confidentiality, Integrity, Availability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3299" y="5910696"/>
            <a:ext cx="370815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Attacks aim to break encryption and expose vulnerabilities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68183" y="2997579"/>
            <a:ext cx="420948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9"/>
              </a:lnSpc>
            </a:pPr>
            <a:r>
              <a:rPr lang="en-US" sz="4507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Classical Cipher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38302" y="4445834"/>
            <a:ext cx="370815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Caesar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18850" y="5520171"/>
            <a:ext cx="370815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Vigenère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99397" y="6434571"/>
            <a:ext cx="370815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monoalphabetic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63182" y="4506753"/>
            <a:ext cx="37081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Known/Chosen Plaintext Attacks (KPA/CPA)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63182" y="5849778"/>
            <a:ext cx="37081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Brute Force, Side-Channel, Fault Analysis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99397" y="7348971"/>
            <a:ext cx="370815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Rail Fence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3036057" y="7487835"/>
            <a:ext cx="4748989" cy="2673036"/>
          </a:xfrm>
          <a:custGeom>
            <a:avLst/>
            <a:gdLst/>
            <a:ahLst/>
            <a:cxnLst/>
            <a:rect r="r" b="b" t="t" l="l"/>
            <a:pathLst>
              <a:path h="2673036" w="4748989">
                <a:moveTo>
                  <a:pt x="0" y="0"/>
                </a:moveTo>
                <a:lnTo>
                  <a:pt x="4748989" y="0"/>
                </a:lnTo>
                <a:lnTo>
                  <a:pt x="4748989" y="2673036"/>
                </a:lnTo>
                <a:lnTo>
                  <a:pt x="0" y="26730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35844" r="0" b="-4181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144213" y="-457310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6"/>
                </a:moveTo>
                <a:lnTo>
                  <a:pt x="2900936" y="5823046"/>
                </a:lnTo>
                <a:lnTo>
                  <a:pt x="2900936" y="0"/>
                </a:lnTo>
                <a:lnTo>
                  <a:pt x="0" y="0"/>
                </a:lnTo>
                <a:lnTo>
                  <a:pt x="0" y="58230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65087" y="2454213"/>
            <a:ext cx="5106868" cy="1578486"/>
          </a:xfrm>
          <a:custGeom>
            <a:avLst/>
            <a:gdLst/>
            <a:ahLst/>
            <a:cxnLst/>
            <a:rect r="r" b="b" t="t" l="l"/>
            <a:pathLst>
              <a:path h="1578486" w="5106868">
                <a:moveTo>
                  <a:pt x="0" y="0"/>
                </a:moveTo>
                <a:lnTo>
                  <a:pt x="5106868" y="0"/>
                </a:lnTo>
                <a:lnTo>
                  <a:pt x="5106868" y="1578486"/>
                </a:lnTo>
                <a:lnTo>
                  <a:pt x="0" y="1578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52297" y="4887087"/>
            <a:ext cx="791110" cy="801385"/>
          </a:xfrm>
          <a:custGeom>
            <a:avLst/>
            <a:gdLst/>
            <a:ahLst/>
            <a:cxnLst/>
            <a:rect r="r" b="b" t="t" l="l"/>
            <a:pathLst>
              <a:path h="801385" w="791110">
                <a:moveTo>
                  <a:pt x="0" y="0"/>
                </a:moveTo>
                <a:lnTo>
                  <a:pt x="791111" y="0"/>
                </a:lnTo>
                <a:lnTo>
                  <a:pt x="791111" y="801385"/>
                </a:lnTo>
                <a:lnTo>
                  <a:pt x="0" y="801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99190" y="6425138"/>
            <a:ext cx="791110" cy="801385"/>
          </a:xfrm>
          <a:custGeom>
            <a:avLst/>
            <a:gdLst/>
            <a:ahLst/>
            <a:cxnLst/>
            <a:rect r="r" b="b" t="t" l="l"/>
            <a:pathLst>
              <a:path h="801385" w="791110">
                <a:moveTo>
                  <a:pt x="0" y="0"/>
                </a:moveTo>
                <a:lnTo>
                  <a:pt x="791110" y="0"/>
                </a:lnTo>
                <a:lnTo>
                  <a:pt x="791110" y="801385"/>
                </a:lnTo>
                <a:lnTo>
                  <a:pt x="0" y="801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34100" y="2587876"/>
            <a:ext cx="4966602" cy="1535131"/>
          </a:xfrm>
          <a:custGeom>
            <a:avLst/>
            <a:gdLst/>
            <a:ahLst/>
            <a:cxnLst/>
            <a:rect r="r" b="b" t="t" l="l"/>
            <a:pathLst>
              <a:path h="1535131" w="4966602">
                <a:moveTo>
                  <a:pt x="0" y="0"/>
                </a:moveTo>
                <a:lnTo>
                  <a:pt x="4966601" y="0"/>
                </a:lnTo>
                <a:lnTo>
                  <a:pt x="4966601" y="1535132"/>
                </a:lnTo>
                <a:lnTo>
                  <a:pt x="0" y="1535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38245" y="4489113"/>
            <a:ext cx="791110" cy="801385"/>
          </a:xfrm>
          <a:custGeom>
            <a:avLst/>
            <a:gdLst/>
            <a:ahLst/>
            <a:cxnLst/>
            <a:rect r="r" b="b" t="t" l="l"/>
            <a:pathLst>
              <a:path h="801385" w="791110">
                <a:moveTo>
                  <a:pt x="0" y="0"/>
                </a:moveTo>
                <a:lnTo>
                  <a:pt x="791111" y="0"/>
                </a:lnTo>
                <a:lnTo>
                  <a:pt x="791111" y="801385"/>
                </a:lnTo>
                <a:lnTo>
                  <a:pt x="0" y="801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38245" y="5623754"/>
            <a:ext cx="791110" cy="801385"/>
          </a:xfrm>
          <a:custGeom>
            <a:avLst/>
            <a:gdLst/>
            <a:ahLst/>
            <a:cxnLst/>
            <a:rect r="r" b="b" t="t" l="l"/>
            <a:pathLst>
              <a:path h="801385" w="791110">
                <a:moveTo>
                  <a:pt x="0" y="0"/>
                </a:moveTo>
                <a:lnTo>
                  <a:pt x="791111" y="0"/>
                </a:lnTo>
                <a:lnTo>
                  <a:pt x="791111" y="801384"/>
                </a:lnTo>
                <a:lnTo>
                  <a:pt x="0" y="801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38245" y="2758936"/>
            <a:ext cx="924489" cy="1302097"/>
          </a:xfrm>
          <a:custGeom>
            <a:avLst/>
            <a:gdLst/>
            <a:ahLst/>
            <a:cxnLst/>
            <a:rect r="r" b="b" t="t" l="l"/>
            <a:pathLst>
              <a:path h="1302097" w="924489">
                <a:moveTo>
                  <a:pt x="0" y="0"/>
                </a:moveTo>
                <a:lnTo>
                  <a:pt x="924489" y="0"/>
                </a:lnTo>
                <a:lnTo>
                  <a:pt x="924489" y="1302097"/>
                </a:lnTo>
                <a:lnTo>
                  <a:pt x="0" y="1302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4145" y="2601445"/>
            <a:ext cx="2146156" cy="1346713"/>
          </a:xfrm>
          <a:custGeom>
            <a:avLst/>
            <a:gdLst/>
            <a:ahLst/>
            <a:cxnLst/>
            <a:rect r="r" b="b" t="t" l="l"/>
            <a:pathLst>
              <a:path h="1346713" w="2146156">
                <a:moveTo>
                  <a:pt x="0" y="0"/>
                </a:moveTo>
                <a:lnTo>
                  <a:pt x="2146155" y="0"/>
                </a:lnTo>
                <a:lnTo>
                  <a:pt x="2146155" y="1346713"/>
                </a:lnTo>
                <a:lnTo>
                  <a:pt x="0" y="1346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350234" y="161925"/>
            <a:ext cx="18846752" cy="113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08"/>
              </a:lnSpc>
            </a:pPr>
            <a:r>
              <a:rPr lang="en-US" b="true" sz="85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Literature Review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94732" y="9490005"/>
            <a:ext cx="292298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15805" y="2587876"/>
            <a:ext cx="4696590" cy="136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ML in Classical Cryptanalysis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42448" y="4779209"/>
            <a:ext cx="4518183" cy="150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328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LSTM, Transformers classify ciphers with ~83% 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05009" y="6579009"/>
            <a:ext cx="4518183" cy="150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328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Detect patterns in substitution/transposition ciphers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64725" y="2673278"/>
            <a:ext cx="4751740" cy="138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52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Deep Learning Advances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81504" y="4630758"/>
            <a:ext cx="4518183" cy="100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328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ANNs, CNNs improve key prediction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34100" y="5916568"/>
            <a:ext cx="4518183" cy="100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328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Applied in lightweight ciphers (e.g., S-AES, S-DES)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144213" y="-457310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6"/>
                </a:moveTo>
                <a:lnTo>
                  <a:pt x="2900936" y="5823046"/>
                </a:lnTo>
                <a:lnTo>
                  <a:pt x="2900936" y="0"/>
                </a:lnTo>
                <a:lnTo>
                  <a:pt x="0" y="0"/>
                </a:lnTo>
                <a:lnTo>
                  <a:pt x="0" y="58230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65087" y="2454213"/>
            <a:ext cx="5106868" cy="1578486"/>
          </a:xfrm>
          <a:custGeom>
            <a:avLst/>
            <a:gdLst/>
            <a:ahLst/>
            <a:cxnLst/>
            <a:rect r="r" b="b" t="t" l="l"/>
            <a:pathLst>
              <a:path h="1578486" w="5106868">
                <a:moveTo>
                  <a:pt x="0" y="0"/>
                </a:moveTo>
                <a:lnTo>
                  <a:pt x="5106868" y="0"/>
                </a:lnTo>
                <a:lnTo>
                  <a:pt x="5106868" y="1578486"/>
                </a:lnTo>
                <a:lnTo>
                  <a:pt x="0" y="1578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52297" y="4887087"/>
            <a:ext cx="791110" cy="801385"/>
          </a:xfrm>
          <a:custGeom>
            <a:avLst/>
            <a:gdLst/>
            <a:ahLst/>
            <a:cxnLst/>
            <a:rect r="r" b="b" t="t" l="l"/>
            <a:pathLst>
              <a:path h="801385" w="791110">
                <a:moveTo>
                  <a:pt x="0" y="0"/>
                </a:moveTo>
                <a:lnTo>
                  <a:pt x="791111" y="0"/>
                </a:lnTo>
                <a:lnTo>
                  <a:pt x="791111" y="801385"/>
                </a:lnTo>
                <a:lnTo>
                  <a:pt x="0" y="801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34100" y="2587876"/>
            <a:ext cx="4966602" cy="1535131"/>
          </a:xfrm>
          <a:custGeom>
            <a:avLst/>
            <a:gdLst/>
            <a:ahLst/>
            <a:cxnLst/>
            <a:rect r="r" b="b" t="t" l="l"/>
            <a:pathLst>
              <a:path h="1535131" w="4966602">
                <a:moveTo>
                  <a:pt x="0" y="0"/>
                </a:moveTo>
                <a:lnTo>
                  <a:pt x="4966601" y="0"/>
                </a:lnTo>
                <a:lnTo>
                  <a:pt x="4966601" y="1535132"/>
                </a:lnTo>
                <a:lnTo>
                  <a:pt x="0" y="1535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38245" y="4489113"/>
            <a:ext cx="791110" cy="801385"/>
          </a:xfrm>
          <a:custGeom>
            <a:avLst/>
            <a:gdLst/>
            <a:ahLst/>
            <a:cxnLst/>
            <a:rect r="r" b="b" t="t" l="l"/>
            <a:pathLst>
              <a:path h="801385" w="791110">
                <a:moveTo>
                  <a:pt x="0" y="0"/>
                </a:moveTo>
                <a:lnTo>
                  <a:pt x="791111" y="0"/>
                </a:lnTo>
                <a:lnTo>
                  <a:pt x="791111" y="801385"/>
                </a:lnTo>
                <a:lnTo>
                  <a:pt x="0" y="801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08162" y="5954170"/>
            <a:ext cx="464930" cy="470968"/>
          </a:xfrm>
          <a:custGeom>
            <a:avLst/>
            <a:gdLst/>
            <a:ahLst/>
            <a:cxnLst/>
            <a:rect r="r" b="b" t="t" l="l"/>
            <a:pathLst>
              <a:path h="470968" w="464930">
                <a:moveTo>
                  <a:pt x="0" y="0"/>
                </a:moveTo>
                <a:lnTo>
                  <a:pt x="464930" y="0"/>
                </a:lnTo>
                <a:lnTo>
                  <a:pt x="464930" y="470968"/>
                </a:lnTo>
                <a:lnTo>
                  <a:pt x="0" y="470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8314" y="2474455"/>
            <a:ext cx="1147967" cy="1679207"/>
          </a:xfrm>
          <a:custGeom>
            <a:avLst/>
            <a:gdLst/>
            <a:ahLst/>
            <a:cxnLst/>
            <a:rect r="r" b="b" t="t" l="l"/>
            <a:pathLst>
              <a:path h="1679207" w="1147967">
                <a:moveTo>
                  <a:pt x="0" y="0"/>
                </a:moveTo>
                <a:lnTo>
                  <a:pt x="1147967" y="0"/>
                </a:lnTo>
                <a:lnTo>
                  <a:pt x="1147967" y="1679207"/>
                </a:lnTo>
                <a:lnTo>
                  <a:pt x="0" y="16792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20555" y="6708428"/>
            <a:ext cx="493789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7"/>
              </a:lnSpc>
            </a:pPr>
            <a:r>
              <a:rPr lang="en-US" sz="308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Struggles with complex encryption &amp; consistency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08162" y="6758334"/>
            <a:ext cx="464930" cy="470968"/>
          </a:xfrm>
          <a:custGeom>
            <a:avLst/>
            <a:gdLst/>
            <a:ahLst/>
            <a:cxnLst/>
            <a:rect r="r" b="b" t="t" l="l"/>
            <a:pathLst>
              <a:path h="470968" w="464930">
                <a:moveTo>
                  <a:pt x="0" y="0"/>
                </a:moveTo>
                <a:lnTo>
                  <a:pt x="464930" y="0"/>
                </a:lnTo>
                <a:lnTo>
                  <a:pt x="464930" y="470968"/>
                </a:lnTo>
                <a:lnTo>
                  <a:pt x="0" y="470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10105" y="2682803"/>
            <a:ext cx="1511709" cy="1390773"/>
          </a:xfrm>
          <a:custGeom>
            <a:avLst/>
            <a:gdLst/>
            <a:ahLst/>
            <a:cxnLst/>
            <a:rect r="r" b="b" t="t" l="l"/>
            <a:pathLst>
              <a:path h="1390773" w="1511709">
                <a:moveTo>
                  <a:pt x="0" y="0"/>
                </a:moveTo>
                <a:lnTo>
                  <a:pt x="1511709" y="0"/>
                </a:lnTo>
                <a:lnTo>
                  <a:pt x="1511709" y="1390773"/>
                </a:lnTo>
                <a:lnTo>
                  <a:pt x="0" y="139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350234" y="161925"/>
            <a:ext cx="18846752" cy="113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08"/>
              </a:lnSpc>
            </a:pPr>
            <a:r>
              <a:rPr lang="en-US" b="true" sz="85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Literature Review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02917" y="9490005"/>
            <a:ext cx="294977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5805" y="2587876"/>
            <a:ext cx="4696590" cy="136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Generative Approaches (GANs)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42448" y="4779209"/>
            <a:ext cx="4518183" cy="150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328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UC-GAN cracks multiple ciphers without linguistic knowledge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64725" y="2673278"/>
            <a:ext cx="4751740" cy="138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52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LLMs in Cipher Decryption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81504" y="4630758"/>
            <a:ext cx="4518183" cy="100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328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GPT-4/GPT-4o effective in zero-shot decryption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20767" y="5939363"/>
            <a:ext cx="493767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7"/>
              </a:lnSpc>
            </a:pPr>
            <a:r>
              <a:rPr lang="en-US" sz="308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High success on simple ciphers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7986" y="2557784"/>
            <a:ext cx="4849083" cy="4760918"/>
          </a:xfrm>
          <a:custGeom>
            <a:avLst/>
            <a:gdLst/>
            <a:ahLst/>
            <a:cxnLst/>
            <a:rect r="r" b="b" t="t" l="l"/>
            <a:pathLst>
              <a:path h="4760918" w="4849083">
                <a:moveTo>
                  <a:pt x="0" y="0"/>
                </a:moveTo>
                <a:lnTo>
                  <a:pt x="4849083" y="0"/>
                </a:lnTo>
                <a:lnTo>
                  <a:pt x="4849083" y="4760917"/>
                </a:lnTo>
                <a:lnTo>
                  <a:pt x="0" y="4760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46041" y="1434893"/>
            <a:ext cx="1296457" cy="1455207"/>
          </a:xfrm>
          <a:custGeom>
            <a:avLst/>
            <a:gdLst/>
            <a:ahLst/>
            <a:cxnLst/>
            <a:rect r="r" b="b" t="t" l="l"/>
            <a:pathLst>
              <a:path h="1455207" w="1296457">
                <a:moveTo>
                  <a:pt x="0" y="0"/>
                </a:moveTo>
                <a:lnTo>
                  <a:pt x="1296458" y="0"/>
                </a:lnTo>
                <a:lnTo>
                  <a:pt x="1296458" y="1455207"/>
                </a:lnTo>
                <a:lnTo>
                  <a:pt x="0" y="1455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7131" y="4509489"/>
            <a:ext cx="7282323" cy="99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7"/>
              </a:lnSpc>
            </a:pPr>
            <a:r>
              <a:rPr lang="en-US" sz="7447">
                <a:solidFill>
                  <a:srgbClr val="000002"/>
                </a:solidFill>
                <a:latin typeface="HK Modular"/>
                <a:ea typeface="HK Modular"/>
                <a:cs typeface="HK Modular"/>
                <a:sym typeface="HK Modular"/>
              </a:rPr>
              <a:t>GAP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42499" y="2152971"/>
            <a:ext cx="6418832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5207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Research Gap Identified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093220" y="3485066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9" y="0"/>
                </a:lnTo>
                <a:lnTo>
                  <a:pt x="649279" y="657711"/>
                </a:lnTo>
                <a:lnTo>
                  <a:pt x="0" y="657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67138" y="3561509"/>
            <a:ext cx="801728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No existing work fine-tunes LLMs or trains transformers for cryptanalysis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742499" y="4938242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1"/>
                </a:lnTo>
                <a:lnTo>
                  <a:pt x="0" y="657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05583" y="4994103"/>
            <a:ext cx="843677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Opportunity to assess LLMs' active decryption ability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6358438"/>
            <a:ext cx="843677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This project bridges the gap with targeted evaluation of LLMs across classical ciphers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094270" y="6186503"/>
            <a:ext cx="649278" cy="657710"/>
          </a:xfrm>
          <a:custGeom>
            <a:avLst/>
            <a:gdLst/>
            <a:ahLst/>
            <a:cxnLst/>
            <a:rect r="r" b="b" t="t" l="l"/>
            <a:pathLst>
              <a:path h="657710" w="649278">
                <a:moveTo>
                  <a:pt x="0" y="0"/>
                </a:moveTo>
                <a:lnTo>
                  <a:pt x="649278" y="0"/>
                </a:lnTo>
                <a:lnTo>
                  <a:pt x="649278" y="657710"/>
                </a:lnTo>
                <a:lnTo>
                  <a:pt x="0" y="657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200" t="-82397" r="-210759" b="-229858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453316" y="4821402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2900936" y="0"/>
                </a:moveTo>
                <a:lnTo>
                  <a:pt x="0" y="0"/>
                </a:lnTo>
                <a:lnTo>
                  <a:pt x="0" y="5823046"/>
                </a:lnTo>
                <a:lnTo>
                  <a:pt x="2900936" y="5823046"/>
                </a:lnTo>
                <a:lnTo>
                  <a:pt x="290093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508970" y="9490005"/>
            <a:ext cx="263823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350234" y="161925"/>
            <a:ext cx="18846752" cy="113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08"/>
              </a:lnSpc>
            </a:pPr>
            <a:r>
              <a:rPr lang="en-US" b="true" sz="8508" i="true">
                <a:solidFill>
                  <a:srgbClr val="412E3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Gap in Existing Research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837532" y="-457310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6"/>
                </a:moveTo>
                <a:lnTo>
                  <a:pt x="2900936" y="5823046"/>
                </a:lnTo>
                <a:lnTo>
                  <a:pt x="2900936" y="0"/>
                </a:lnTo>
                <a:lnTo>
                  <a:pt x="0" y="0"/>
                </a:lnTo>
                <a:lnTo>
                  <a:pt x="0" y="58230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1441662"/>
            <a:ext cx="6515455" cy="450159"/>
          </a:xfrm>
          <a:custGeom>
            <a:avLst/>
            <a:gdLst/>
            <a:ahLst/>
            <a:cxnLst/>
            <a:rect r="r" b="b" t="t" l="l"/>
            <a:pathLst>
              <a:path h="450159" w="6515455">
                <a:moveTo>
                  <a:pt x="6515455" y="0"/>
                </a:moveTo>
                <a:lnTo>
                  <a:pt x="0" y="0"/>
                </a:lnTo>
                <a:lnTo>
                  <a:pt x="0" y="450159"/>
                </a:lnTo>
                <a:lnTo>
                  <a:pt x="6515455" y="450159"/>
                </a:lnTo>
                <a:lnTo>
                  <a:pt x="651545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357498"/>
            <a:ext cx="5779322" cy="1155864"/>
          </a:xfrm>
          <a:custGeom>
            <a:avLst/>
            <a:gdLst/>
            <a:ahLst/>
            <a:cxnLst/>
            <a:rect r="r" b="b" t="t" l="l"/>
            <a:pathLst>
              <a:path h="1155864" w="5779322">
                <a:moveTo>
                  <a:pt x="0" y="0"/>
                </a:moveTo>
                <a:lnTo>
                  <a:pt x="5779322" y="0"/>
                </a:lnTo>
                <a:lnTo>
                  <a:pt x="5779322" y="1155864"/>
                </a:lnTo>
                <a:lnTo>
                  <a:pt x="0" y="1155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94384"/>
            <a:ext cx="5856764" cy="1171353"/>
          </a:xfrm>
          <a:custGeom>
            <a:avLst/>
            <a:gdLst/>
            <a:ahLst/>
            <a:cxnLst/>
            <a:rect r="r" b="b" t="t" l="l"/>
            <a:pathLst>
              <a:path h="1171353" w="5856764">
                <a:moveTo>
                  <a:pt x="0" y="0"/>
                </a:moveTo>
                <a:lnTo>
                  <a:pt x="5856764" y="0"/>
                </a:lnTo>
                <a:lnTo>
                  <a:pt x="5856764" y="1171352"/>
                </a:lnTo>
                <a:lnTo>
                  <a:pt x="0" y="11713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8234" y="7129847"/>
            <a:ext cx="6247221" cy="1249444"/>
          </a:xfrm>
          <a:custGeom>
            <a:avLst/>
            <a:gdLst/>
            <a:ahLst/>
            <a:cxnLst/>
            <a:rect r="r" b="b" t="t" l="l"/>
            <a:pathLst>
              <a:path h="1249444" w="6247221">
                <a:moveTo>
                  <a:pt x="0" y="0"/>
                </a:moveTo>
                <a:lnTo>
                  <a:pt x="6247221" y="0"/>
                </a:lnTo>
                <a:lnTo>
                  <a:pt x="6247221" y="1249444"/>
                </a:lnTo>
                <a:lnTo>
                  <a:pt x="0" y="1249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1060" y="7727976"/>
            <a:ext cx="6513157" cy="1302631"/>
          </a:xfrm>
          <a:custGeom>
            <a:avLst/>
            <a:gdLst/>
            <a:ahLst/>
            <a:cxnLst/>
            <a:rect r="r" b="b" t="t" l="l"/>
            <a:pathLst>
              <a:path h="1302631" w="6513157">
                <a:moveTo>
                  <a:pt x="0" y="0"/>
                </a:moveTo>
                <a:lnTo>
                  <a:pt x="6513157" y="0"/>
                </a:lnTo>
                <a:lnTo>
                  <a:pt x="6513157" y="1302631"/>
                </a:lnTo>
                <a:lnTo>
                  <a:pt x="0" y="13026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55415" y="7370605"/>
            <a:ext cx="5623355" cy="1124671"/>
          </a:xfrm>
          <a:custGeom>
            <a:avLst/>
            <a:gdLst/>
            <a:ahLst/>
            <a:cxnLst/>
            <a:rect r="r" b="b" t="t" l="l"/>
            <a:pathLst>
              <a:path h="1124671" w="5623355">
                <a:moveTo>
                  <a:pt x="0" y="0"/>
                </a:moveTo>
                <a:lnTo>
                  <a:pt x="5623355" y="0"/>
                </a:lnTo>
                <a:lnTo>
                  <a:pt x="5623355" y="1124671"/>
                </a:lnTo>
                <a:lnTo>
                  <a:pt x="0" y="1124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70476" y="8149706"/>
            <a:ext cx="5608295" cy="1121659"/>
          </a:xfrm>
          <a:custGeom>
            <a:avLst/>
            <a:gdLst/>
            <a:ahLst/>
            <a:cxnLst/>
            <a:rect r="r" b="b" t="t" l="l"/>
            <a:pathLst>
              <a:path h="1121659" w="5608295">
                <a:moveTo>
                  <a:pt x="0" y="0"/>
                </a:moveTo>
                <a:lnTo>
                  <a:pt x="5608294" y="0"/>
                </a:lnTo>
                <a:lnTo>
                  <a:pt x="5608294" y="1121659"/>
                </a:lnTo>
                <a:lnTo>
                  <a:pt x="0" y="112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87519" y="3294224"/>
            <a:ext cx="7450013" cy="1992878"/>
          </a:xfrm>
          <a:custGeom>
            <a:avLst/>
            <a:gdLst/>
            <a:ahLst/>
            <a:cxnLst/>
            <a:rect r="r" b="b" t="t" l="l"/>
            <a:pathLst>
              <a:path h="1992878" w="7450013">
                <a:moveTo>
                  <a:pt x="0" y="0"/>
                </a:moveTo>
                <a:lnTo>
                  <a:pt x="7450013" y="0"/>
                </a:lnTo>
                <a:lnTo>
                  <a:pt x="7450013" y="1992878"/>
                </a:lnTo>
                <a:lnTo>
                  <a:pt x="0" y="19928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762827" y="171450"/>
            <a:ext cx="15264867" cy="127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8"/>
              </a:lnSpc>
            </a:pPr>
            <a:r>
              <a:rPr lang="en-US" b="true" sz="9508" i="true">
                <a:solidFill>
                  <a:srgbClr val="1A0F13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Algorithmic Definitions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92053" y="9490005"/>
            <a:ext cx="297656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95251" y="2114143"/>
            <a:ext cx="4696590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Rail Fence Cipher: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2600" y="2316487"/>
            <a:ext cx="4696590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Caesar Cipher: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1250" y="6203936"/>
            <a:ext cx="5635006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 Monoalphabetic Cipher: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55415" y="6237774"/>
            <a:ext cx="4696590" cy="6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4471" b="true">
                <a:solidFill>
                  <a:srgbClr val="1A0F13"/>
                </a:solidFill>
                <a:latin typeface="TT Supermolot Neue Condensed Bold"/>
                <a:ea typeface="TT Supermolot Neue Condensed Bold"/>
                <a:cs typeface="TT Supermolot Neue Condensed Bold"/>
                <a:sym typeface="TT Supermolot Neue Condensed Bold"/>
              </a:rPr>
              <a:t>Vigen`ere Cipher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1062600" y="3064627"/>
            <a:ext cx="4238914" cy="292870"/>
          </a:xfrm>
          <a:custGeom>
            <a:avLst/>
            <a:gdLst/>
            <a:ahLst/>
            <a:cxnLst/>
            <a:rect r="r" b="b" t="t" l="l"/>
            <a:pathLst>
              <a:path h="292870" w="4238914">
                <a:moveTo>
                  <a:pt x="4238914" y="0"/>
                </a:moveTo>
                <a:lnTo>
                  <a:pt x="0" y="0"/>
                </a:lnTo>
                <a:lnTo>
                  <a:pt x="0" y="292871"/>
                </a:lnTo>
                <a:lnTo>
                  <a:pt x="4238914" y="292871"/>
                </a:lnTo>
                <a:lnTo>
                  <a:pt x="42389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9484253" y="2897818"/>
            <a:ext cx="4238914" cy="292870"/>
          </a:xfrm>
          <a:custGeom>
            <a:avLst/>
            <a:gdLst/>
            <a:ahLst/>
            <a:cxnLst/>
            <a:rect r="r" b="b" t="t" l="l"/>
            <a:pathLst>
              <a:path h="292870" w="4238914">
                <a:moveTo>
                  <a:pt x="4238915" y="0"/>
                </a:moveTo>
                <a:lnTo>
                  <a:pt x="0" y="0"/>
                </a:lnTo>
                <a:lnTo>
                  <a:pt x="0" y="292871"/>
                </a:lnTo>
                <a:lnTo>
                  <a:pt x="4238915" y="292871"/>
                </a:lnTo>
                <a:lnTo>
                  <a:pt x="42389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257538" y="6983412"/>
            <a:ext cx="4238914" cy="292870"/>
          </a:xfrm>
          <a:custGeom>
            <a:avLst/>
            <a:gdLst/>
            <a:ahLst/>
            <a:cxnLst/>
            <a:rect r="r" b="b" t="t" l="l"/>
            <a:pathLst>
              <a:path h="292870" w="4238914">
                <a:moveTo>
                  <a:pt x="4238914" y="0"/>
                </a:moveTo>
                <a:lnTo>
                  <a:pt x="0" y="0"/>
                </a:lnTo>
                <a:lnTo>
                  <a:pt x="0" y="292870"/>
                </a:lnTo>
                <a:lnTo>
                  <a:pt x="4238914" y="292870"/>
                </a:lnTo>
                <a:lnTo>
                  <a:pt x="42389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9144000" y="6983412"/>
            <a:ext cx="4238914" cy="292870"/>
          </a:xfrm>
          <a:custGeom>
            <a:avLst/>
            <a:gdLst/>
            <a:ahLst/>
            <a:cxnLst/>
            <a:rect r="r" b="b" t="t" l="l"/>
            <a:pathLst>
              <a:path h="292870" w="4238914">
                <a:moveTo>
                  <a:pt x="4238914" y="0"/>
                </a:moveTo>
                <a:lnTo>
                  <a:pt x="0" y="0"/>
                </a:lnTo>
                <a:lnTo>
                  <a:pt x="0" y="292870"/>
                </a:lnTo>
                <a:lnTo>
                  <a:pt x="4238914" y="292870"/>
                </a:lnTo>
                <a:lnTo>
                  <a:pt x="42389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51008" y="1441662"/>
            <a:ext cx="8968831" cy="8565234"/>
          </a:xfrm>
          <a:custGeom>
            <a:avLst/>
            <a:gdLst/>
            <a:ahLst/>
            <a:cxnLst/>
            <a:rect r="r" b="b" t="t" l="l"/>
            <a:pathLst>
              <a:path h="8565234" w="8968831">
                <a:moveTo>
                  <a:pt x="0" y="0"/>
                </a:moveTo>
                <a:lnTo>
                  <a:pt x="8968831" y="0"/>
                </a:lnTo>
                <a:lnTo>
                  <a:pt x="8968831" y="8565234"/>
                </a:lnTo>
                <a:lnTo>
                  <a:pt x="0" y="856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144213" y="-457310"/>
            <a:ext cx="2900936" cy="5823047"/>
          </a:xfrm>
          <a:custGeom>
            <a:avLst/>
            <a:gdLst/>
            <a:ahLst/>
            <a:cxnLst/>
            <a:rect r="r" b="b" t="t" l="l"/>
            <a:pathLst>
              <a:path h="5823047" w="2900936">
                <a:moveTo>
                  <a:pt x="0" y="5823046"/>
                </a:moveTo>
                <a:lnTo>
                  <a:pt x="2900936" y="5823046"/>
                </a:lnTo>
                <a:lnTo>
                  <a:pt x="2900936" y="0"/>
                </a:lnTo>
                <a:lnTo>
                  <a:pt x="0" y="0"/>
                </a:lnTo>
                <a:lnTo>
                  <a:pt x="0" y="582304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441662"/>
            <a:ext cx="7438808" cy="513954"/>
          </a:xfrm>
          <a:custGeom>
            <a:avLst/>
            <a:gdLst/>
            <a:ahLst/>
            <a:cxnLst/>
            <a:rect r="r" b="b" t="t" l="l"/>
            <a:pathLst>
              <a:path h="513954" w="7438808">
                <a:moveTo>
                  <a:pt x="7438808" y="0"/>
                </a:moveTo>
                <a:lnTo>
                  <a:pt x="0" y="0"/>
                </a:lnTo>
                <a:lnTo>
                  <a:pt x="0" y="513954"/>
                </a:lnTo>
                <a:lnTo>
                  <a:pt x="7438808" y="513954"/>
                </a:lnTo>
                <a:lnTo>
                  <a:pt x="74388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724279"/>
            <a:ext cx="4984433" cy="4436146"/>
          </a:xfrm>
          <a:custGeom>
            <a:avLst/>
            <a:gdLst/>
            <a:ahLst/>
            <a:cxnLst/>
            <a:rect r="r" b="b" t="t" l="l"/>
            <a:pathLst>
              <a:path h="4436146" w="4984433">
                <a:moveTo>
                  <a:pt x="0" y="0"/>
                </a:moveTo>
                <a:lnTo>
                  <a:pt x="4984433" y="0"/>
                </a:lnTo>
                <a:lnTo>
                  <a:pt x="4984433" y="4436146"/>
                </a:lnTo>
                <a:lnTo>
                  <a:pt x="0" y="44361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762827" y="171450"/>
            <a:ext cx="15264867" cy="127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8"/>
              </a:lnSpc>
            </a:pPr>
            <a:r>
              <a:rPr lang="en-US" b="true" sz="9508" i="true">
                <a:solidFill>
                  <a:srgbClr val="1A0F13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Transformer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93392" y="9490005"/>
            <a:ext cx="294977" cy="5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b="true" sz="3508">
                <a:solidFill>
                  <a:srgbClr val="412E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9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86514" y="6164274"/>
            <a:ext cx="4637023" cy="4637023"/>
          </a:xfrm>
          <a:custGeom>
            <a:avLst/>
            <a:gdLst/>
            <a:ahLst/>
            <a:cxnLst/>
            <a:rect r="r" b="b" t="t" l="l"/>
            <a:pathLst>
              <a:path h="4637023" w="4637023">
                <a:moveTo>
                  <a:pt x="0" y="0"/>
                </a:moveTo>
                <a:lnTo>
                  <a:pt x="4637024" y="0"/>
                </a:lnTo>
                <a:lnTo>
                  <a:pt x="4637024" y="4637024"/>
                </a:lnTo>
                <a:lnTo>
                  <a:pt x="0" y="46370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DAGmgkPnGfg</dc:identifier>
  <dcterms:modified xsi:type="dcterms:W3CDTF">2011-08-01T06:04:30Z</dcterms:modified>
  <cp:revision>1</cp:revision>
  <dc:title>Copy of Blue Modern Abstract Presentation</dc:title>
</cp:coreProperties>
</file>